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81" r:id="rId5"/>
    <p:sldId id="747" r:id="rId6"/>
    <p:sldId id="736" r:id="rId7"/>
    <p:sldId id="737" r:id="rId8"/>
    <p:sldId id="725" r:id="rId9"/>
    <p:sldId id="726" r:id="rId10"/>
    <p:sldId id="727" r:id="rId11"/>
    <p:sldId id="728" r:id="rId12"/>
    <p:sldId id="730" r:id="rId13"/>
    <p:sldId id="749" r:id="rId14"/>
    <p:sldId id="729" r:id="rId15"/>
    <p:sldId id="743" r:id="rId16"/>
    <p:sldId id="744" r:id="rId17"/>
    <p:sldId id="745" r:id="rId18"/>
    <p:sldId id="746" r:id="rId19"/>
    <p:sldId id="738" r:id="rId20"/>
    <p:sldId id="731" r:id="rId21"/>
    <p:sldId id="739" r:id="rId22"/>
    <p:sldId id="734" r:id="rId23"/>
    <p:sldId id="748" r:id="rId24"/>
    <p:sldId id="735" r:id="rId25"/>
    <p:sldId id="741" r:id="rId26"/>
    <p:sldId id="732" r:id="rId27"/>
    <p:sldId id="720" r:id="rId28"/>
  </p:sldIdLst>
  <p:sldSz cx="13439775" cy="7559675"/>
  <p:notesSz cx="9875838" cy="6742113"/>
  <p:defaultTextStyle>
    <a:defPPr>
      <a:defRPr lang="ko-KR"/>
    </a:defPPr>
    <a:lvl1pPr marL="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1pPr>
    <a:lvl2pPr marL="51275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2pPr>
    <a:lvl3pPr marL="1025500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3pPr>
    <a:lvl4pPr marL="15382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4pPr>
    <a:lvl5pPr marL="205099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5pPr>
    <a:lvl6pPr marL="25637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6pPr>
    <a:lvl7pPr marL="307649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7pPr>
    <a:lvl8pPr marL="3589249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8pPr>
    <a:lvl9pPr marL="4101998" algn="l" defTabSz="1025500" rtl="0" eaLnBrk="1" latinLnBrk="1" hangingPunct="1">
      <a:defRPr sz="201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42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4" userDrawn="1">
          <p15:clr>
            <a:srgbClr val="A4A3A4"/>
          </p15:clr>
        </p15:guide>
        <p15:guide id="2" pos="311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BC5"/>
    <a:srgbClr val="0F3654"/>
    <a:srgbClr val="278DC9"/>
    <a:srgbClr val="FFFFFF"/>
    <a:srgbClr val="99CCFF"/>
    <a:srgbClr val="4D565D"/>
    <a:srgbClr val="525D63"/>
    <a:srgbClr val="57626A"/>
    <a:srgbClr val="FAF7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72588" autoAdjust="0"/>
  </p:normalViewPr>
  <p:slideViewPr>
    <p:cSldViewPr snapToGrid="0">
      <p:cViewPr varScale="1">
        <p:scale>
          <a:sx n="82" d="100"/>
          <a:sy n="82" d="100"/>
        </p:scale>
        <p:origin x="108" y="246"/>
      </p:cViewPr>
      <p:guideLst>
        <p:guide orient="horz" pos="2381"/>
        <p:guide pos="42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146" y="1500"/>
      </p:cViewPr>
      <p:guideLst>
        <p:guide orient="horz" pos="2124"/>
        <p:guide pos="31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94024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r">
              <a:defRPr sz="1200"/>
            </a:lvl1pPr>
          </a:lstStyle>
          <a:p>
            <a:fld id="{5E6ECE1B-7726-44AB-B68E-C11CE166C321}" type="datetimeFigureOut">
              <a:rPr lang="ko-KR" altLang="en-US" smtClean="0"/>
              <a:pPr/>
              <a:t>22-12-15(Thu)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94024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r">
              <a:defRPr sz="1200"/>
            </a:lvl1pPr>
          </a:lstStyle>
          <a:p>
            <a:fld id="{ED3ECAE5-0202-457F-B7B5-C12BC9B75F7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764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594024" y="0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/>
          <a:lstStyle>
            <a:lvl1pPr algn="r">
              <a:defRPr sz="1200"/>
            </a:lvl1pPr>
          </a:lstStyle>
          <a:p>
            <a:fld id="{6F2E0B50-12A7-4706-9B6D-E5E8A50018B8}" type="datetimeFigureOut">
              <a:rPr lang="ko-KR" altLang="en-US" smtClean="0"/>
              <a:pPr/>
              <a:t>22-12-15(Thu)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89225" y="504825"/>
            <a:ext cx="4497388" cy="2528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55" tIns="45427" rIns="90855" bIns="4542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7585" y="3202504"/>
            <a:ext cx="7900670" cy="3033951"/>
          </a:xfrm>
          <a:prstGeom prst="rect">
            <a:avLst/>
          </a:prstGeom>
        </p:spPr>
        <p:txBody>
          <a:bodyPr vert="horz" lIns="90855" tIns="45427" rIns="90855" bIns="45427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94024" y="6403837"/>
            <a:ext cx="4279530" cy="337106"/>
          </a:xfrm>
          <a:prstGeom prst="rect">
            <a:avLst/>
          </a:prstGeom>
        </p:spPr>
        <p:txBody>
          <a:bodyPr vert="horz" lIns="90855" tIns="45427" rIns="90855" bIns="45427" rtlCol="0" anchor="b"/>
          <a:lstStyle>
            <a:lvl1pPr algn="r">
              <a:defRPr sz="1200"/>
            </a:lvl1pPr>
          </a:lstStyle>
          <a:p>
            <a:fld id="{67066DB7-65CD-4CC6-B354-EFC016D177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6175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1pPr>
    <a:lvl2pPr marL="51275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2pPr>
    <a:lvl3pPr marL="1025500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3pPr>
    <a:lvl4pPr marL="15382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4pPr>
    <a:lvl5pPr marL="205099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5pPr>
    <a:lvl6pPr marL="25637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6pPr>
    <a:lvl7pPr marL="307649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7pPr>
    <a:lvl8pPr marL="3589249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8pPr>
    <a:lvl9pPr marL="4101998" algn="l" defTabSz="1025500" rtl="0" eaLnBrk="1" latinLnBrk="1" hangingPunct="1">
      <a:defRPr sz="134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813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66DB7-65CD-4CC6-B354-EFC016D177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545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545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666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08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015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59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66DB7-65CD-4CC6-B354-EFC016D177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423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1604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460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900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66DB7-65CD-4CC6-B354-EFC016D177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411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066DB7-65CD-4CC6-B354-EFC016D177D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011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83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01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09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</a:t>
            </a:r>
            <a:r>
              <a:rPr lang="en-US" altLang="ko-KR" dirty="0"/>
              <a:t>1</a:t>
            </a:r>
            <a:r>
              <a:rPr lang="ko-KR" altLang="en-US" dirty="0"/>
              <a:t>분반 </a:t>
            </a:r>
            <a:r>
              <a:rPr lang="en-US" altLang="ko-KR" dirty="0"/>
              <a:t>2</a:t>
            </a:r>
            <a:r>
              <a:rPr lang="ko-KR" altLang="en-US" dirty="0"/>
              <a:t>조 발표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583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68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45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392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687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80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97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Courier New" panose="02070309020205020404" pitchFamily="49" charset="0"/>
            </a:endParaRPr>
          </a:p>
          <a:p>
            <a:pPr defTabSz="1018937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066DB7-65CD-4CC6-B354-EFC016D177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21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메인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632" y="473"/>
            <a:ext cx="13439143" cy="7558730"/>
            <a:chOff x="632" y="473"/>
            <a:chExt cx="13439143" cy="7558730"/>
          </a:xfrm>
        </p:grpSpPr>
        <p:pic>
          <p:nvPicPr>
            <p:cNvPr id="15" name="그림 14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047"/>
            <a:stretch/>
          </p:blipFill>
          <p:spPr>
            <a:xfrm>
              <a:off x="632" y="473"/>
              <a:ext cx="4631024" cy="755873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1996" y="473"/>
              <a:ext cx="10077779" cy="7558730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" y="7108252"/>
            <a:ext cx="13438096" cy="451424"/>
          </a:xfrm>
          <a:prstGeom prst="rect">
            <a:avLst/>
          </a:prstGeom>
        </p:spPr>
      </p:pic>
      <p:sp>
        <p:nvSpPr>
          <p:cNvPr id="16" name="부제목 2"/>
          <p:cNvSpPr>
            <a:spLocks noGrp="1"/>
          </p:cNvSpPr>
          <p:nvPr>
            <p:ph type="subTitle" idx="1"/>
          </p:nvPr>
        </p:nvSpPr>
        <p:spPr>
          <a:xfrm>
            <a:off x="293310" y="3652823"/>
            <a:ext cx="7784305" cy="559062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359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199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799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399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999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59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1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879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20" name="제목 1"/>
          <p:cNvSpPr>
            <a:spLocks noGrp="1"/>
          </p:cNvSpPr>
          <p:nvPr>
            <p:ph type="ctrTitle" hasCustomPrompt="1"/>
          </p:nvPr>
        </p:nvSpPr>
        <p:spPr>
          <a:xfrm>
            <a:off x="293310" y="1714277"/>
            <a:ext cx="7784305" cy="1782474"/>
          </a:xfr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719971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3779" b="1" kern="1200" cap="none" spc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ko-KR" altLang="en-US"/>
              <a:t>마스터 제목 </a:t>
            </a:r>
            <a:br>
              <a:rPr lang="en-US" altLang="ko-KR"/>
            </a:br>
            <a:r>
              <a:rPr lang="ko-KR" altLang="en-US"/>
              <a:t>스타일 편집</a:t>
            </a:r>
          </a:p>
        </p:txBody>
      </p:sp>
      <p:sp>
        <p:nvSpPr>
          <p:cNvPr id="14" name="날짜 개체 틀 3"/>
          <p:cNvSpPr>
            <a:spLocks noGrp="1"/>
          </p:cNvSpPr>
          <p:nvPr>
            <p:ph type="dt" sz="half" idx="2"/>
          </p:nvPr>
        </p:nvSpPr>
        <p:spPr>
          <a:xfrm>
            <a:off x="6791394" y="6660157"/>
            <a:ext cx="2981743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16E97B6-4AE8-4662-9599-1D74466BDCE5}" type="datetime1">
              <a:rPr lang="ko-KR" altLang="en-US" smtClean="0"/>
              <a:t>22-12-15(Thu)</a:t>
            </a:fld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791895" y="6089650"/>
            <a:ext cx="2981744" cy="465138"/>
          </a:xfrm>
        </p:spPr>
        <p:txBody>
          <a:bodyPr anchor="ctr">
            <a:noAutofit/>
          </a:bodyPr>
          <a:lstStyle>
            <a:lvl1pPr marL="0" indent="0" algn="r">
              <a:buNone/>
              <a:defRPr lang="ko-KR" altLang="en-US" sz="15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9986" indent="0">
              <a:buNone/>
              <a:defRPr/>
            </a:lvl2pPr>
            <a:lvl3pPr marL="719971" indent="0">
              <a:buNone/>
              <a:defRPr/>
            </a:lvl3pPr>
            <a:lvl4pPr marL="1079957" indent="0">
              <a:buNone/>
              <a:defRPr/>
            </a:lvl4pPr>
            <a:lvl5pPr marL="1439942" indent="0">
              <a:buNone/>
              <a:defRPr/>
            </a:lvl5pPr>
          </a:lstStyle>
          <a:p>
            <a:pPr lvl="0"/>
            <a:r>
              <a:rPr lang="ko-KR" altLang="en-US"/>
              <a:t>마스터 텍스트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E0DFA1-4A37-800F-380C-005CFAD96703}"/>
              </a:ext>
            </a:extLst>
          </p:cNvPr>
          <p:cNvSpPr/>
          <p:nvPr userDrawn="1"/>
        </p:nvSpPr>
        <p:spPr>
          <a:xfrm>
            <a:off x="8492358" y="3448543"/>
            <a:ext cx="3153104" cy="23858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76F00E-985B-A407-1E0F-648AA0C89947}"/>
              </a:ext>
            </a:extLst>
          </p:cNvPr>
          <p:cNvSpPr/>
          <p:nvPr userDrawn="1"/>
        </p:nvSpPr>
        <p:spPr>
          <a:xfrm>
            <a:off x="10565416" y="2748818"/>
            <a:ext cx="1161770" cy="879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5855791" y="467469"/>
            <a:ext cx="7060185" cy="1259946"/>
          </a:xfrm>
        </p:spPr>
        <p:txBody>
          <a:bodyPr>
            <a:normAutofit/>
          </a:bodyPr>
          <a:lstStyle>
            <a:lvl1pPr algn="ctr">
              <a:defRPr sz="2835" b="1" cap="none" spc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"/>
            <a:ext cx="5135711" cy="7558730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5856148" y="2051650"/>
            <a:ext cx="7059828" cy="5256583"/>
          </a:xfrm>
        </p:spPr>
        <p:txBody>
          <a:bodyPr>
            <a:normAutofit/>
          </a:bodyPr>
          <a:lstStyle>
            <a:lvl1pPr>
              <a:defRPr lang="ko-KR" altLang="en-US" sz="24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>
              <a:defRPr lang="ko-KR" altLang="en-US" sz="21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>
              <a:defRPr lang="ko-KR" altLang="en-US" sz="18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>
              <a:defRPr lang="ko-KR" altLang="en-US" sz="1500" b="0" kern="1200" cap="none" spc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>
              <a:defRPr lang="ko-KR" altLang="en-US" sz="1350" b="0" kern="1200" cap="none" spc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49" b="25981"/>
          <a:stretch/>
        </p:blipFill>
        <p:spPr>
          <a:xfrm>
            <a:off x="842" y="473"/>
            <a:ext cx="6142270" cy="55948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" y="3738317"/>
            <a:ext cx="13438096" cy="38213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2" t="25405" r="30785" b="58636"/>
          <a:stretch/>
        </p:blipFill>
        <p:spPr>
          <a:xfrm>
            <a:off x="4832629" y="1920674"/>
            <a:ext cx="3774517" cy="1206374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471213" y="4427909"/>
            <a:ext cx="8482145" cy="1259946"/>
          </a:xfrm>
        </p:spPr>
        <p:txBody>
          <a:bodyPr>
            <a:normAutofit/>
          </a:bodyPr>
          <a:lstStyle>
            <a:lvl1pPr>
              <a:defRPr sz="30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속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2"/>
          <p:cNvSpPr>
            <a:spLocks noGrp="1"/>
          </p:cNvSpPr>
          <p:nvPr>
            <p:ph sz="quarter" idx="10"/>
          </p:nvPr>
        </p:nvSpPr>
        <p:spPr>
          <a:xfrm>
            <a:off x="369171" y="1116018"/>
            <a:ext cx="12505874" cy="6264275"/>
          </a:xfrm>
        </p:spPr>
        <p:txBody>
          <a:bodyPr>
            <a:normAutofit/>
          </a:bodyPr>
          <a:lstStyle>
            <a:lvl1pPr>
              <a:defRPr sz="2100" b="1">
                <a:solidFill>
                  <a:srgbClr val="0F3654"/>
                </a:solidFill>
              </a:defRPr>
            </a:lvl1pPr>
            <a:lvl2pPr>
              <a:defRPr sz="1800" b="1">
                <a:solidFill>
                  <a:srgbClr val="0F3654"/>
                </a:solidFill>
              </a:defRPr>
            </a:lvl2pPr>
            <a:lvl3pPr>
              <a:defRPr sz="1500" b="1">
                <a:solidFill>
                  <a:srgbClr val="0F3654"/>
                </a:solidFill>
              </a:defRPr>
            </a:lvl3pPr>
            <a:lvl4pPr>
              <a:defRPr sz="1350" b="1">
                <a:solidFill>
                  <a:srgbClr val="0F3654"/>
                </a:solidFill>
              </a:defRPr>
            </a:lvl4pPr>
            <a:lvl5pPr>
              <a:defRPr sz="1350" b="1">
                <a:solidFill>
                  <a:srgbClr val="0F3654"/>
                </a:solidFill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" y="1967"/>
            <a:ext cx="13438096" cy="965837"/>
          </a:xfrm>
          <a:prstGeom prst="rect">
            <a:avLst/>
          </a:prstGeom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369684" y="107429"/>
            <a:ext cx="10604419" cy="720080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74" b="86356"/>
          <a:stretch/>
        </p:blipFill>
        <p:spPr>
          <a:xfrm>
            <a:off x="11256391" y="478"/>
            <a:ext cx="2182546" cy="1031295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969767" y="7007225"/>
            <a:ext cx="908146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97F17-038C-40F9-AA0A-59A28F5119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71989" y="302738"/>
            <a:ext cx="12095799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1989" y="1763926"/>
            <a:ext cx="12095799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23922" y="7007225"/>
            <a:ext cx="3023201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2C98A-7043-4716-8FF2-1EB23C9AA3F0}" type="datetime1">
              <a:rPr lang="ko-KR" altLang="en-US" smtClean="0"/>
              <a:t>22-12-15(Thu)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451990" y="7007225"/>
            <a:ext cx="45358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9492652" y="7007225"/>
            <a:ext cx="3023201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97F17-038C-40F9-AA0A-59A28F51199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0" r:id="rId4"/>
  </p:sldLayoutIdLst>
  <p:transition spd="slow">
    <p:push dir="u"/>
  </p:transition>
  <p:hf hdr="0" ftr="0"/>
  <p:txStyles>
    <p:titleStyle>
      <a:lvl1pPr algn="ctr" defTabSz="719971" rtl="0" eaLnBrk="1" latinLnBrk="1" hangingPunct="1"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89" indent="-269989" algn="l" defTabSz="719971" rtl="0" eaLnBrk="1" latinLnBrk="1" hangingPunct="1">
        <a:spcBef>
          <a:spcPct val="20000"/>
        </a:spcBef>
        <a:buFont typeface="Arial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584977" indent="-224991" algn="l" defTabSz="719971" rtl="0" eaLnBrk="1" latinLnBrk="1" hangingPunct="1">
        <a:spcBef>
          <a:spcPct val="20000"/>
        </a:spcBef>
        <a:buFont typeface="Arial" pitchFamily="34" charset="0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2pPr>
      <a:lvl3pPr marL="899964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259950" indent="-179992" algn="l" defTabSz="719971" rtl="0" eaLnBrk="1" latinLnBrk="1" hangingPunct="1">
        <a:spcBef>
          <a:spcPct val="20000"/>
        </a:spcBef>
        <a:buFont typeface="Arial" pitchFamily="34" charset="0"/>
        <a:buChar char="–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619935" indent="-179992" algn="l" defTabSz="719971" rtl="0" eaLnBrk="1" latinLnBrk="1" hangingPunct="1">
        <a:spcBef>
          <a:spcPct val="20000"/>
        </a:spcBef>
        <a:buFont typeface="Arial" pitchFamily="34" charset="0"/>
        <a:buChar char="»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79920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39905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699891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059877" indent="-179992" algn="l" defTabSz="719971" rtl="0" eaLnBrk="1" latinLnBrk="1" hangingPunct="1">
        <a:spcBef>
          <a:spcPct val="20000"/>
        </a:spcBef>
        <a:buFont typeface="Arial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86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71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956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942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927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913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899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884" algn="l" defTabSz="719971" rtl="0" eaLnBrk="1" latinLnBrk="1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gif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gif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gif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8">
            <a:extLst>
              <a:ext uri="{FF2B5EF4-FFF2-40B4-BE49-F238E27FC236}">
                <a16:creationId xmlns:a16="http://schemas.microsoft.com/office/drawing/2014/main" id="{D354FDB5-E10E-4179-AE33-315A71BD888D}"/>
              </a:ext>
            </a:extLst>
          </p:cNvPr>
          <p:cNvSpPr>
            <a:spLocks noGrp="1"/>
          </p:cNvSpPr>
          <p:nvPr/>
        </p:nvSpPr>
        <p:spPr>
          <a:xfrm>
            <a:off x="337915" y="2646065"/>
            <a:ext cx="11917276" cy="2166452"/>
          </a:xfrm>
          <a:prstGeom prst="rect">
            <a:avLst/>
          </a:prstGeom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719971" rtl="0" eaLnBrk="1" latinLnBrk="1" hangingPunct="1">
              <a:lnSpc>
                <a:spcPct val="100000"/>
              </a:lnSpc>
              <a:spcBef>
                <a:spcPts val="0"/>
              </a:spcBef>
              <a:buNone/>
              <a:defRPr lang="ko-KR" altLang="en-US" sz="3779" b="1" kern="1200" cap="none" spc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fontAlgn="base">
              <a:lnSpc>
                <a:spcPct val="125000"/>
              </a:lnSpc>
            </a:pPr>
            <a:r>
              <a:rPr lang="en-US" altLang="ko-KR" sz="5400" dirty="0">
                <a:solidFill>
                  <a:srgbClr val="002060"/>
                </a:solidFill>
              </a:rPr>
              <a:t>TCP/IP</a:t>
            </a:r>
            <a:r>
              <a:rPr lang="ko-KR" altLang="en-US" sz="5400" dirty="0">
                <a:solidFill>
                  <a:srgbClr val="002060"/>
                </a:solidFill>
              </a:rPr>
              <a:t>를 활용한 </a:t>
            </a:r>
            <a:r>
              <a:rPr lang="en-US" altLang="ko-KR" sz="5400" dirty="0">
                <a:solidFill>
                  <a:srgbClr val="002060"/>
                </a:solidFill>
              </a:rPr>
              <a:t>3</a:t>
            </a:r>
            <a:r>
              <a:rPr lang="ko-KR" altLang="en-US" sz="5400" dirty="0">
                <a:solidFill>
                  <a:srgbClr val="002060"/>
                </a:solidFill>
              </a:rPr>
              <a:t>축 모션제어 게임</a:t>
            </a:r>
            <a:endParaRPr lang="en-US" altLang="ko-KR" sz="5400" dirty="0">
              <a:solidFill>
                <a:srgbClr val="002060"/>
              </a:solidFill>
            </a:endParaRPr>
          </a:p>
          <a:p>
            <a:pPr fontAlgn="base">
              <a:lnSpc>
                <a:spcPct val="125000"/>
              </a:lnSpc>
            </a:pPr>
            <a:r>
              <a:rPr lang="en-US" altLang="ko-KR" sz="2800" dirty="0">
                <a:solidFill>
                  <a:srgbClr val="0070C0"/>
                </a:solidFill>
              </a:rPr>
              <a:t>  #</a:t>
            </a:r>
            <a:r>
              <a:rPr lang="ko-KR" altLang="en-US" sz="2800" dirty="0">
                <a:solidFill>
                  <a:srgbClr val="0070C0"/>
                </a:solidFill>
              </a:rPr>
              <a:t>캐치마인드 </a:t>
            </a:r>
            <a:r>
              <a:rPr lang="en-US" altLang="ko-KR" sz="2800" dirty="0">
                <a:solidFill>
                  <a:srgbClr val="0070C0"/>
                </a:solidFill>
              </a:rPr>
              <a:t>#</a:t>
            </a:r>
            <a:r>
              <a:rPr lang="ko-KR" altLang="en-US" sz="2800" dirty="0">
                <a:solidFill>
                  <a:srgbClr val="0070C0"/>
                </a:solidFill>
              </a:rPr>
              <a:t>실루엣 퀴즈</a:t>
            </a:r>
            <a:r>
              <a:rPr lang="ko-KR" altLang="en-US" sz="2800" dirty="0">
                <a:solidFill>
                  <a:srgbClr val="002060"/>
                </a:solidFill>
              </a:rPr>
              <a:t> 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113378-A775-4DB8-A683-708C2F0F26E6}"/>
              </a:ext>
            </a:extLst>
          </p:cNvPr>
          <p:cNvSpPr/>
          <p:nvPr/>
        </p:nvSpPr>
        <p:spPr>
          <a:xfrm>
            <a:off x="337915" y="2358774"/>
            <a:ext cx="2824812" cy="574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25000"/>
              </a:lnSpc>
            </a:pPr>
            <a:r>
              <a:rPr lang="ko-KR" altLang="en-US" sz="2800" b="1" dirty="0">
                <a:solidFill>
                  <a:schemeClr val="tx2"/>
                </a:solidFill>
              </a:rPr>
              <a:t>모션제어시스템 </a:t>
            </a:r>
            <a:endParaRPr lang="en-US" altLang="ko-KR" sz="2800" b="1" dirty="0">
              <a:solidFill>
                <a:schemeClr val="tx2"/>
              </a:solidFill>
            </a:endParaRPr>
          </a:p>
        </p:txBody>
      </p:sp>
      <p:sp>
        <p:nvSpPr>
          <p:cNvPr id="7" name="부제목 5">
            <a:extLst>
              <a:ext uri="{FF2B5EF4-FFF2-40B4-BE49-F238E27FC236}">
                <a16:creationId xmlns:a16="http://schemas.microsoft.com/office/drawing/2014/main" id="{9EBBD8B1-281B-4F10-8388-DACC8A69BAB7}"/>
              </a:ext>
            </a:extLst>
          </p:cNvPr>
          <p:cNvSpPr txBox="1">
            <a:spLocks/>
          </p:cNvSpPr>
          <p:nvPr/>
        </p:nvSpPr>
        <p:spPr>
          <a:xfrm>
            <a:off x="4409515" y="5765179"/>
            <a:ext cx="8597357" cy="1074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ko-KR"/>
            </a:defPPr>
            <a:lvl1pPr marL="0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2750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5500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3824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099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374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7649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89249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01998" algn="l" defTabSz="1025500" rtl="0" eaLnBrk="1" latinLnBrk="1" hangingPunct="1">
              <a:defRPr sz="20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5000"/>
              </a:lnSpc>
            </a:pPr>
            <a:r>
              <a:rPr lang="ko-KR" altLang="en-US" sz="2400" b="1" dirty="0">
                <a:solidFill>
                  <a:srgbClr val="002060"/>
                </a:solidFill>
              </a:rPr>
              <a:t>로봇</a:t>
            </a:r>
            <a:r>
              <a:rPr lang="en-US" altLang="ko-KR" sz="2400" b="1" dirty="0">
                <a:solidFill>
                  <a:srgbClr val="002060"/>
                </a:solidFill>
              </a:rPr>
              <a:t>·</a:t>
            </a:r>
            <a:r>
              <a:rPr lang="ko-KR" altLang="en-US" sz="2400" b="1" dirty="0">
                <a:solidFill>
                  <a:srgbClr val="002060"/>
                </a:solidFill>
              </a:rPr>
              <a:t>자동화공학전공</a:t>
            </a:r>
            <a:r>
              <a:rPr lang="en-US" altLang="ko-KR" sz="2400" b="1" dirty="0">
                <a:solidFill>
                  <a:srgbClr val="002060"/>
                </a:solidFill>
              </a:rPr>
              <a:t>(3</a:t>
            </a:r>
            <a:r>
              <a:rPr lang="ko-KR" altLang="en-US" sz="2400" b="1" dirty="0">
                <a:solidFill>
                  <a:srgbClr val="002060"/>
                </a:solidFill>
              </a:rPr>
              <a:t>학년</a:t>
            </a:r>
            <a:r>
              <a:rPr lang="en-US" altLang="ko-KR" sz="2400" b="1" dirty="0">
                <a:solidFill>
                  <a:srgbClr val="002060"/>
                </a:solidFill>
              </a:rPr>
              <a:t>)</a:t>
            </a:r>
            <a:r>
              <a:rPr lang="ko-KR" altLang="en-US" sz="2400" b="1" dirty="0">
                <a:solidFill>
                  <a:srgbClr val="002060"/>
                </a:solidFill>
              </a:rPr>
              <a:t> </a:t>
            </a:r>
            <a:r>
              <a:rPr lang="ko-KR" altLang="en-US" sz="2400" b="1" u="sng" dirty="0">
                <a:solidFill>
                  <a:srgbClr val="002060"/>
                </a:solidFill>
              </a:rPr>
              <a:t>박주환</a:t>
            </a:r>
            <a:r>
              <a:rPr lang="en-US" altLang="ko-KR" sz="2400" b="1" u="sng" dirty="0">
                <a:solidFill>
                  <a:srgbClr val="002060"/>
                </a:solidFill>
              </a:rPr>
              <a:t>, </a:t>
            </a:r>
            <a:r>
              <a:rPr lang="ko-KR" altLang="en-US" sz="2400" b="1" u="sng" dirty="0">
                <a:solidFill>
                  <a:srgbClr val="002060"/>
                </a:solidFill>
              </a:rPr>
              <a:t>오세현</a:t>
            </a:r>
            <a:r>
              <a:rPr lang="en-US" altLang="ko-KR" sz="2400" b="1" u="sng" dirty="0">
                <a:solidFill>
                  <a:srgbClr val="002060"/>
                </a:solidFill>
              </a:rPr>
              <a:t>, </a:t>
            </a:r>
            <a:r>
              <a:rPr lang="ko-KR" altLang="en-US" sz="2400" b="1" u="sng" dirty="0">
                <a:solidFill>
                  <a:srgbClr val="002060"/>
                </a:solidFill>
              </a:rPr>
              <a:t>윤정훈</a:t>
            </a:r>
            <a:endParaRPr lang="en-US" altLang="ko-KR" sz="2400" b="1" u="sng" dirty="0">
              <a:solidFill>
                <a:srgbClr val="00206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C0A671-2184-E4AC-5921-D7B14A821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2" y="162782"/>
            <a:ext cx="2171850" cy="6531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7F82C9-BA90-66E5-99D7-CD322FA8F0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67"/>
          <a:stretch/>
        </p:blipFill>
        <p:spPr>
          <a:xfrm>
            <a:off x="3047737" y="2358774"/>
            <a:ext cx="756117" cy="57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6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9340"/>
    </mc:Choice>
    <mc:Fallback xmlns="">
      <p:transition advTm="93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321191" y="918141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719971" rtl="0" eaLnBrk="1" fontAlgn="base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기능 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⑥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TCP/IP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원리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F365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45736" marR="0" lvl="1" indent="-285750" algn="l" defTabSz="719971" rtl="0" eaLnBrk="1" fontAlgn="base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TCP/IP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통신을 통해 출제자 와 참여자 간의 메시지를 주고 받음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F365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lvl="1" fontAlgn="base">
              <a:lnSpc>
                <a:spcPct val="125000"/>
              </a:lnSpc>
            </a:pPr>
            <a:r>
              <a:rPr lang="en-US" altLang="ko-KR" b="1" dirty="0"/>
              <a:t>TCP/IP</a:t>
            </a:r>
            <a:r>
              <a:rPr lang="ko-KR" altLang="en-US" b="1" dirty="0"/>
              <a:t>란</a:t>
            </a:r>
            <a:r>
              <a:rPr lang="en-US" altLang="ko-KR" b="1" dirty="0"/>
              <a:t>?  </a:t>
            </a:r>
            <a:r>
              <a:rPr lang="ko-KR" altLang="en-US" b="1" dirty="0"/>
              <a:t>컴퓨터가 네트워크에서 정보를 주고받는데 이용되는 통신 규약의 모음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F5272-2026-1706-6C6C-E30697172FA1}"/>
              </a:ext>
            </a:extLst>
          </p:cNvPr>
          <p:cNvSpPr txBox="1"/>
          <p:nvPr/>
        </p:nvSpPr>
        <p:spPr>
          <a:xfrm>
            <a:off x="626584" y="2358966"/>
            <a:ext cx="129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Server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1980D99-EF05-5F74-809D-13660D1CFFB2}"/>
              </a:ext>
            </a:extLst>
          </p:cNvPr>
          <p:cNvSpPr/>
          <p:nvPr/>
        </p:nvSpPr>
        <p:spPr>
          <a:xfrm>
            <a:off x="527810" y="2874130"/>
            <a:ext cx="1492628" cy="426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socket()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48E8E4-AA74-9EE8-8095-7C9BB32292E8}"/>
              </a:ext>
            </a:extLst>
          </p:cNvPr>
          <p:cNvSpPr/>
          <p:nvPr/>
        </p:nvSpPr>
        <p:spPr>
          <a:xfrm>
            <a:off x="527810" y="3647403"/>
            <a:ext cx="1492628" cy="426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bind()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0A3117-59B9-CF75-ED2E-2FDA2395C31F}"/>
              </a:ext>
            </a:extLst>
          </p:cNvPr>
          <p:cNvSpPr/>
          <p:nvPr/>
        </p:nvSpPr>
        <p:spPr>
          <a:xfrm>
            <a:off x="527810" y="4420676"/>
            <a:ext cx="1492628" cy="426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listen()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2B292ED-9303-14D9-7FBD-0673D159D382}"/>
              </a:ext>
            </a:extLst>
          </p:cNvPr>
          <p:cNvSpPr/>
          <p:nvPr/>
        </p:nvSpPr>
        <p:spPr>
          <a:xfrm>
            <a:off x="527810" y="5193949"/>
            <a:ext cx="1492628" cy="426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accept()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9FCCE3-FA50-6B69-7434-71568AC32CFB}"/>
              </a:ext>
            </a:extLst>
          </p:cNvPr>
          <p:cNvSpPr/>
          <p:nvPr/>
        </p:nvSpPr>
        <p:spPr>
          <a:xfrm>
            <a:off x="527810" y="5996173"/>
            <a:ext cx="1492628" cy="426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read() &amp; write()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C62B0DF-04BE-A2BE-B888-53E878913883}"/>
              </a:ext>
            </a:extLst>
          </p:cNvPr>
          <p:cNvSpPr/>
          <p:nvPr/>
        </p:nvSpPr>
        <p:spPr>
          <a:xfrm>
            <a:off x="527810" y="6740494"/>
            <a:ext cx="1492628" cy="426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close()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030303-90B5-E1C4-CBEE-1F4D2AC7D132}"/>
              </a:ext>
            </a:extLst>
          </p:cNvPr>
          <p:cNvSpPr/>
          <p:nvPr/>
        </p:nvSpPr>
        <p:spPr>
          <a:xfrm>
            <a:off x="3952934" y="5996173"/>
            <a:ext cx="1492628" cy="426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read() &amp; write()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3AE8F75-5E2B-60D4-5836-98534DCA03E7}"/>
              </a:ext>
            </a:extLst>
          </p:cNvPr>
          <p:cNvSpPr/>
          <p:nvPr/>
        </p:nvSpPr>
        <p:spPr>
          <a:xfrm>
            <a:off x="3952934" y="6740494"/>
            <a:ext cx="1492628" cy="426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close()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23D863-8A7A-1F47-CD9E-4B3FFB245299}"/>
              </a:ext>
            </a:extLst>
          </p:cNvPr>
          <p:cNvSpPr/>
          <p:nvPr/>
        </p:nvSpPr>
        <p:spPr>
          <a:xfrm>
            <a:off x="3952934" y="4799504"/>
            <a:ext cx="1492628" cy="426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connect()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9AD4C99-2A13-D164-5D64-C2004DB27286}"/>
              </a:ext>
            </a:extLst>
          </p:cNvPr>
          <p:cNvSpPr/>
          <p:nvPr/>
        </p:nvSpPr>
        <p:spPr>
          <a:xfrm>
            <a:off x="3952934" y="2874130"/>
            <a:ext cx="1492628" cy="426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socket()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BCFF6C-CB6E-2B49-401B-C8BD7B17E226}"/>
              </a:ext>
            </a:extLst>
          </p:cNvPr>
          <p:cNvSpPr txBox="1"/>
          <p:nvPr/>
        </p:nvSpPr>
        <p:spPr>
          <a:xfrm>
            <a:off x="4051708" y="2358966"/>
            <a:ext cx="129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Client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D68C6-0B77-A988-C5EC-99ACE95746C1}"/>
              </a:ext>
            </a:extLst>
          </p:cNvPr>
          <p:cNvSpPr txBox="1"/>
          <p:nvPr/>
        </p:nvSpPr>
        <p:spPr>
          <a:xfrm>
            <a:off x="2327482" y="4599449"/>
            <a:ext cx="129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연결요청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E31FE94-AB37-A4CF-6375-B6C33D0F957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1274124" y="3301054"/>
            <a:ext cx="0" cy="346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8953678-A6F9-219B-E88E-9B9B2D40281A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274124" y="4074327"/>
            <a:ext cx="0" cy="346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4C50FAA-9029-AD06-F34B-E688D1E8E360}"/>
              </a:ext>
            </a:extLst>
          </p:cNvPr>
          <p:cNvCxnSpPr>
            <a:cxnSpLocks/>
          </p:cNvCxnSpPr>
          <p:nvPr/>
        </p:nvCxnSpPr>
        <p:spPr>
          <a:xfrm>
            <a:off x="1274124" y="4839792"/>
            <a:ext cx="0" cy="346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2AE02DF-BDDC-5E28-942C-B9ABF2C2F093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274124" y="5620873"/>
            <a:ext cx="0" cy="3753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6063F915-CA7A-755D-8F3C-D6EBEFF73A75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274124" y="6423097"/>
            <a:ext cx="0" cy="3173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84F1D3EB-76D2-B0B0-F4CA-5CA311008D28}"/>
              </a:ext>
            </a:extLst>
          </p:cNvPr>
          <p:cNvCxnSpPr>
            <a:cxnSpLocks/>
            <a:stCxn id="23" idx="2"/>
            <a:endCxn id="22" idx="0"/>
          </p:cNvCxnSpPr>
          <p:nvPr/>
        </p:nvCxnSpPr>
        <p:spPr>
          <a:xfrm>
            <a:off x="4699248" y="3301054"/>
            <a:ext cx="0" cy="14984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70A6944-DDD1-10BF-0CAC-8F3462CA8E88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>
            <a:off x="4699248" y="5226428"/>
            <a:ext cx="0" cy="769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218AF9D4-530D-3527-7789-A1D3E5BBE9D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>
            <a:off x="4699248" y="6423097"/>
            <a:ext cx="0" cy="3173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1AE0EFA-07EF-5977-471C-53804503EDE8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1365861" y="5012966"/>
            <a:ext cx="258707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BFE4B24-4E16-7463-81DA-83F4CF79F2E0}"/>
              </a:ext>
            </a:extLst>
          </p:cNvPr>
          <p:cNvCxnSpPr>
            <a:cxnSpLocks/>
          </p:cNvCxnSpPr>
          <p:nvPr/>
        </p:nvCxnSpPr>
        <p:spPr>
          <a:xfrm flipH="1">
            <a:off x="2008774" y="6209635"/>
            <a:ext cx="1932496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8AFAB09-821A-E6DA-6A48-1D234F46DC4B}"/>
              </a:ext>
            </a:extLst>
          </p:cNvPr>
          <p:cNvCxnSpPr>
            <a:cxnSpLocks/>
          </p:cNvCxnSpPr>
          <p:nvPr/>
        </p:nvCxnSpPr>
        <p:spPr>
          <a:xfrm flipH="1">
            <a:off x="2008774" y="6953956"/>
            <a:ext cx="1932496" cy="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40167D3-47DF-5512-DF12-95D1772B4DAA}"/>
              </a:ext>
            </a:extLst>
          </p:cNvPr>
          <p:cNvSpPr txBox="1"/>
          <p:nvPr/>
        </p:nvSpPr>
        <p:spPr>
          <a:xfrm>
            <a:off x="2327482" y="6551717"/>
            <a:ext cx="1295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연결종료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1728CC-E860-D9A7-C53E-571CA9CB1BC4}"/>
              </a:ext>
            </a:extLst>
          </p:cNvPr>
          <p:cNvSpPr txBox="1"/>
          <p:nvPr/>
        </p:nvSpPr>
        <p:spPr>
          <a:xfrm>
            <a:off x="2012260" y="5830319"/>
            <a:ext cx="192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 송수신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37103F6-7EA0-8C27-3DCC-73030B773FAB}"/>
              </a:ext>
            </a:extLst>
          </p:cNvPr>
          <p:cNvSpPr/>
          <p:nvPr/>
        </p:nvSpPr>
        <p:spPr>
          <a:xfrm>
            <a:off x="401217" y="2762395"/>
            <a:ext cx="5164852" cy="296904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1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9AB091DF-05FB-C158-0085-DE8306CC4B80}"/>
              </a:ext>
            </a:extLst>
          </p:cNvPr>
          <p:cNvSpPr/>
          <p:nvPr/>
        </p:nvSpPr>
        <p:spPr>
          <a:xfrm>
            <a:off x="404400" y="5801855"/>
            <a:ext cx="5164852" cy="1484361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1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C4BCE8E-CC6E-1DA0-7965-174CD06A5F79}"/>
              </a:ext>
            </a:extLst>
          </p:cNvPr>
          <p:cNvGrpSpPr/>
          <p:nvPr/>
        </p:nvGrpSpPr>
        <p:grpSpPr>
          <a:xfrm>
            <a:off x="6058432" y="2601061"/>
            <a:ext cx="7185606" cy="4443060"/>
            <a:chOff x="6083759" y="2358966"/>
            <a:chExt cx="7185606" cy="444306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20D1388-669D-E632-6688-1F24D9C57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110" t="32059"/>
            <a:stretch/>
          </p:blipFill>
          <p:spPr>
            <a:xfrm>
              <a:off x="6083759" y="2772448"/>
              <a:ext cx="3166739" cy="402957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3BFA816-3855-FF2A-3FE5-C47AF0AA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5962" y="2765369"/>
              <a:ext cx="3733403" cy="4036657"/>
            </a:xfrm>
            <a:prstGeom prst="rect">
              <a:avLst/>
            </a:prstGeom>
          </p:spPr>
        </p:pic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B02D3EE-EFFD-247E-67E7-16B4CC537081}"/>
                </a:ext>
              </a:extLst>
            </p:cNvPr>
            <p:cNvSpPr/>
            <p:nvPr/>
          </p:nvSpPr>
          <p:spPr>
            <a:xfrm>
              <a:off x="6086942" y="4672484"/>
              <a:ext cx="3124414" cy="212954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B4335DFB-5FFC-F32E-DE91-77D0751E19A4}"/>
                </a:ext>
              </a:extLst>
            </p:cNvPr>
            <p:cNvSpPr/>
            <p:nvPr/>
          </p:nvSpPr>
          <p:spPr>
            <a:xfrm>
              <a:off x="9535962" y="5771710"/>
              <a:ext cx="3733403" cy="978289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03B30B1-F597-811C-E0A2-34EBEE0622F7}"/>
                </a:ext>
              </a:extLst>
            </p:cNvPr>
            <p:cNvSpPr/>
            <p:nvPr/>
          </p:nvSpPr>
          <p:spPr>
            <a:xfrm>
              <a:off x="6104348" y="2877142"/>
              <a:ext cx="3124414" cy="17571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1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39D9D1E-27D8-F6E9-FED0-9A4F2CD513C6}"/>
                </a:ext>
              </a:extLst>
            </p:cNvPr>
            <p:cNvSpPr/>
            <p:nvPr/>
          </p:nvSpPr>
          <p:spPr>
            <a:xfrm>
              <a:off x="9535962" y="2994733"/>
              <a:ext cx="3733403" cy="27249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1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DC73F86-756C-2EE8-C927-C806E287A4D0}"/>
                </a:ext>
              </a:extLst>
            </p:cNvPr>
            <p:cNvSpPr txBox="1"/>
            <p:nvPr/>
          </p:nvSpPr>
          <p:spPr>
            <a:xfrm>
              <a:off x="7019588" y="2358966"/>
              <a:ext cx="1295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Server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29FF9D-7B70-54AA-039E-A9227DCF3437}"/>
                </a:ext>
              </a:extLst>
            </p:cNvPr>
            <p:cNvSpPr txBox="1"/>
            <p:nvPr/>
          </p:nvSpPr>
          <p:spPr>
            <a:xfrm>
              <a:off x="10755123" y="2358966"/>
              <a:ext cx="1295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Client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56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- </a:t>
            </a:r>
            <a:r>
              <a:rPr lang="ko-KR" altLang="en-US" b="1" dirty="0"/>
              <a:t>⑥ </a:t>
            </a:r>
            <a:r>
              <a:rPr lang="en-US" altLang="ko-KR" b="1" dirty="0"/>
              <a:t>TCP/IP </a:t>
            </a:r>
            <a:r>
              <a:rPr lang="ko-KR" altLang="en-US" b="1" dirty="0"/>
              <a:t>통신 문제 출제 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자신의 </a:t>
            </a:r>
            <a:r>
              <a:rPr lang="en-US" altLang="ko-KR" b="1" dirty="0"/>
              <a:t>IP</a:t>
            </a:r>
            <a:r>
              <a:rPr lang="ko-KR" altLang="en-US" b="1" dirty="0"/>
              <a:t> 및 </a:t>
            </a:r>
            <a:r>
              <a:rPr lang="en-US" altLang="ko-KR" b="1" dirty="0"/>
              <a:t>Port</a:t>
            </a:r>
            <a:r>
              <a:rPr lang="ko-KR" altLang="en-US" b="1" dirty="0"/>
              <a:t>를 입력하여 서버를 생성함 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F5272-2026-1706-6C6C-E30697172FA1}"/>
              </a:ext>
            </a:extLst>
          </p:cNvPr>
          <p:cNvSpPr txBox="1"/>
          <p:nvPr/>
        </p:nvSpPr>
        <p:spPr>
          <a:xfrm>
            <a:off x="1397878" y="705213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FAC13-6D0B-437B-CF39-8E6BA702DBF5}"/>
              </a:ext>
            </a:extLst>
          </p:cNvPr>
          <p:cNvSpPr txBox="1"/>
          <p:nvPr/>
        </p:nvSpPr>
        <p:spPr>
          <a:xfrm>
            <a:off x="8320291" y="705213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Client </a:t>
            </a:r>
          </a:p>
        </p:txBody>
      </p:sp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D753BE29-17FB-C12B-4434-EA3084F95FCF}"/>
              </a:ext>
            </a:extLst>
          </p:cNvPr>
          <p:cNvSpPr/>
          <p:nvPr/>
        </p:nvSpPr>
        <p:spPr>
          <a:xfrm>
            <a:off x="5110862" y="4489990"/>
            <a:ext cx="2024063" cy="422316"/>
          </a:xfrm>
          <a:prstGeom prst="leftRightArrow">
            <a:avLst>
              <a:gd name="adj1" fmla="val 5902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TCP/IP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833414-4467-5066-33D6-BA64A688E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922" y="2262521"/>
            <a:ext cx="4297230" cy="464628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EB0B24-32AD-6D7D-5371-0892AAE1B0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385" t="34254" r="554" b="826"/>
          <a:stretch/>
        </p:blipFill>
        <p:spPr>
          <a:xfrm>
            <a:off x="1119181" y="2408763"/>
            <a:ext cx="3626239" cy="451038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55112D5-74FA-A9A0-12EC-C71C7FDA336A}"/>
              </a:ext>
            </a:extLst>
          </p:cNvPr>
          <p:cNvSpPr/>
          <p:nvPr/>
        </p:nvSpPr>
        <p:spPr>
          <a:xfrm>
            <a:off x="1054319" y="2408763"/>
            <a:ext cx="3691101" cy="886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DE62AC-4D00-6F59-C7A4-8F3DC7024C7B}"/>
              </a:ext>
            </a:extLst>
          </p:cNvPr>
          <p:cNvSpPr/>
          <p:nvPr/>
        </p:nvSpPr>
        <p:spPr>
          <a:xfrm>
            <a:off x="1119181" y="3779836"/>
            <a:ext cx="2491122" cy="484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48141E-DD22-CA39-3427-EDE1C7B1A83C}"/>
              </a:ext>
            </a:extLst>
          </p:cNvPr>
          <p:cNvSpPr txBox="1"/>
          <p:nvPr/>
        </p:nvSpPr>
        <p:spPr>
          <a:xfrm>
            <a:off x="4761983" y="2569125"/>
            <a:ext cx="864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</a:rPr>
              <a:t>①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4013F6-1A44-85F1-C4C0-4371F82DD366}"/>
              </a:ext>
            </a:extLst>
          </p:cNvPr>
          <p:cNvSpPr txBox="1"/>
          <p:nvPr/>
        </p:nvSpPr>
        <p:spPr>
          <a:xfrm>
            <a:off x="3711216" y="3803016"/>
            <a:ext cx="701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</a:rPr>
              <a:t>②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4D086BE-6BAC-AC88-08CA-33C2E63BC31B}"/>
              </a:ext>
            </a:extLst>
          </p:cNvPr>
          <p:cNvCxnSpPr>
            <a:cxnSpLocks/>
          </p:cNvCxnSpPr>
          <p:nvPr/>
        </p:nvCxnSpPr>
        <p:spPr>
          <a:xfrm>
            <a:off x="3923146" y="2825262"/>
            <a:ext cx="7309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13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1323"/>
    </mc:Choice>
    <mc:Fallback xmlns="">
      <p:transition advTm="4132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6FB93D8-B2B1-2BEE-4AAF-39CC654A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398" y="2341770"/>
            <a:ext cx="4356499" cy="471036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4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- </a:t>
            </a:r>
            <a:r>
              <a:rPr lang="ko-KR" altLang="en-US" b="1" dirty="0"/>
              <a:t>⑥ </a:t>
            </a:r>
            <a:r>
              <a:rPr lang="en-US" altLang="ko-KR" b="1" dirty="0"/>
              <a:t>TCP/IP </a:t>
            </a:r>
            <a:r>
              <a:rPr lang="ko-KR" altLang="en-US" b="1" dirty="0"/>
              <a:t>통신 문제 출제 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en-US" altLang="ko-KR" b="1" dirty="0"/>
              <a:t>Client</a:t>
            </a:r>
            <a:r>
              <a:rPr lang="ko-KR" altLang="en-US" b="1" dirty="0"/>
              <a:t>를 통해 생성된 서버에 접속하면 </a:t>
            </a:r>
            <a:r>
              <a:rPr lang="en-US" altLang="ko-KR" b="1" dirty="0"/>
              <a:t>Server</a:t>
            </a:r>
            <a:r>
              <a:rPr lang="ko-KR" altLang="en-US" b="1" dirty="0"/>
              <a:t>에 접속 알림이 발생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F5272-2026-1706-6C6C-E30697172FA1}"/>
              </a:ext>
            </a:extLst>
          </p:cNvPr>
          <p:cNvSpPr txBox="1"/>
          <p:nvPr/>
        </p:nvSpPr>
        <p:spPr>
          <a:xfrm>
            <a:off x="1397878" y="705213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FAC13-6D0B-437B-CF39-8E6BA702DBF5}"/>
              </a:ext>
            </a:extLst>
          </p:cNvPr>
          <p:cNvSpPr txBox="1"/>
          <p:nvPr/>
        </p:nvSpPr>
        <p:spPr>
          <a:xfrm>
            <a:off x="8320291" y="705213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Client </a:t>
            </a:r>
          </a:p>
        </p:txBody>
      </p:sp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D753BE29-17FB-C12B-4434-EA3084F95FCF}"/>
              </a:ext>
            </a:extLst>
          </p:cNvPr>
          <p:cNvSpPr/>
          <p:nvPr/>
        </p:nvSpPr>
        <p:spPr>
          <a:xfrm>
            <a:off x="5110862" y="4489990"/>
            <a:ext cx="2024063" cy="422316"/>
          </a:xfrm>
          <a:prstGeom prst="leftRightArrow">
            <a:avLst>
              <a:gd name="adj1" fmla="val 5902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TCP/IP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ABFD7-2149-DA9E-409B-EF0C127367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393" t="33541" r="676" b="1062"/>
          <a:stretch/>
        </p:blipFill>
        <p:spPr>
          <a:xfrm>
            <a:off x="1025582" y="2478630"/>
            <a:ext cx="3534807" cy="444503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B2DAE8B-E605-5DFD-09D9-D7A3DED098B4}"/>
              </a:ext>
            </a:extLst>
          </p:cNvPr>
          <p:cNvSpPr/>
          <p:nvPr/>
        </p:nvSpPr>
        <p:spPr>
          <a:xfrm>
            <a:off x="1025581" y="3929821"/>
            <a:ext cx="3534807" cy="62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8024C65-1343-AC78-6E0C-50252E708F28}"/>
              </a:ext>
            </a:extLst>
          </p:cNvPr>
          <p:cNvSpPr/>
          <p:nvPr/>
        </p:nvSpPr>
        <p:spPr>
          <a:xfrm>
            <a:off x="7685398" y="2341769"/>
            <a:ext cx="4356499" cy="905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5DFACC-EC2B-C245-47C4-76B4DF83C58C}"/>
              </a:ext>
            </a:extLst>
          </p:cNvPr>
          <p:cNvSpPr/>
          <p:nvPr/>
        </p:nvSpPr>
        <p:spPr>
          <a:xfrm>
            <a:off x="7834084" y="5548414"/>
            <a:ext cx="868482" cy="332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AC9715-8310-E343-F1A3-BBF94C8A558D}"/>
              </a:ext>
            </a:extLst>
          </p:cNvPr>
          <p:cNvSpPr txBox="1"/>
          <p:nvPr/>
        </p:nvSpPr>
        <p:spPr>
          <a:xfrm>
            <a:off x="12072368" y="2487308"/>
            <a:ext cx="864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</a:rPr>
              <a:t>①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EE9C61-683C-27C1-B329-2A0C0B9F9958}"/>
              </a:ext>
            </a:extLst>
          </p:cNvPr>
          <p:cNvSpPr txBox="1"/>
          <p:nvPr/>
        </p:nvSpPr>
        <p:spPr>
          <a:xfrm>
            <a:off x="4560388" y="3976742"/>
            <a:ext cx="701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</a:rPr>
              <a:t>②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CAC023-68EE-D47B-D2A7-BB4A5BEED496}"/>
              </a:ext>
            </a:extLst>
          </p:cNvPr>
          <p:cNvSpPr txBox="1"/>
          <p:nvPr/>
        </p:nvSpPr>
        <p:spPr>
          <a:xfrm>
            <a:off x="8702566" y="5418873"/>
            <a:ext cx="701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</a:rPr>
              <a:t>②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B39482F-5044-ACD0-992F-78CCDEB1A690}"/>
              </a:ext>
            </a:extLst>
          </p:cNvPr>
          <p:cNvCxnSpPr>
            <a:cxnSpLocks/>
          </p:cNvCxnSpPr>
          <p:nvPr/>
        </p:nvCxnSpPr>
        <p:spPr>
          <a:xfrm>
            <a:off x="10634133" y="3059724"/>
            <a:ext cx="12413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08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6FB93D8-B2B1-2BEE-4AAF-39CC654AE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96" y="2215334"/>
            <a:ext cx="4278202" cy="4625708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4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- </a:t>
            </a:r>
            <a:r>
              <a:rPr lang="ko-KR" altLang="en-US" b="1" dirty="0"/>
              <a:t>⑥ </a:t>
            </a:r>
            <a:r>
              <a:rPr lang="en-US" altLang="ko-KR" b="1" dirty="0"/>
              <a:t>TCP/IP </a:t>
            </a:r>
            <a:r>
              <a:rPr lang="ko-KR" altLang="en-US" b="1" dirty="0"/>
              <a:t>통신 문제 출제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en-US" altLang="ko-KR" b="1" dirty="0"/>
              <a:t>Server</a:t>
            </a:r>
            <a:r>
              <a:rPr lang="ko-KR" altLang="en-US" b="1" dirty="0"/>
              <a:t>에서 문제를 출제하여 </a:t>
            </a:r>
            <a:r>
              <a:rPr lang="en-US" altLang="ko-KR" b="1" dirty="0"/>
              <a:t>Client</a:t>
            </a:r>
            <a:r>
              <a:rPr lang="ko-KR" altLang="en-US" b="1" dirty="0"/>
              <a:t>에 정답을 보냄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F5272-2026-1706-6C6C-E30697172FA1}"/>
              </a:ext>
            </a:extLst>
          </p:cNvPr>
          <p:cNvSpPr txBox="1"/>
          <p:nvPr/>
        </p:nvSpPr>
        <p:spPr>
          <a:xfrm>
            <a:off x="1397878" y="705213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FAC13-6D0B-437B-CF39-8E6BA702DBF5}"/>
              </a:ext>
            </a:extLst>
          </p:cNvPr>
          <p:cNvSpPr txBox="1"/>
          <p:nvPr/>
        </p:nvSpPr>
        <p:spPr>
          <a:xfrm>
            <a:off x="8411108" y="6974089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Client </a:t>
            </a:r>
          </a:p>
        </p:txBody>
      </p:sp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D753BE29-17FB-C12B-4434-EA3084F95FCF}"/>
              </a:ext>
            </a:extLst>
          </p:cNvPr>
          <p:cNvSpPr/>
          <p:nvPr/>
        </p:nvSpPr>
        <p:spPr>
          <a:xfrm>
            <a:off x="5110862" y="4489990"/>
            <a:ext cx="2024063" cy="422316"/>
          </a:xfrm>
          <a:prstGeom prst="leftRightArrow">
            <a:avLst>
              <a:gd name="adj1" fmla="val 5902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TCP/IP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34EB20-4226-DF4A-F0D8-859A37F469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34" t="33686" r="564" b="918"/>
          <a:stretch/>
        </p:blipFill>
        <p:spPr>
          <a:xfrm>
            <a:off x="960379" y="2348381"/>
            <a:ext cx="3665212" cy="46257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1CC4CB-96E7-AE4B-7467-93AB45902E86}"/>
              </a:ext>
            </a:extLst>
          </p:cNvPr>
          <p:cNvSpPr/>
          <p:nvPr/>
        </p:nvSpPr>
        <p:spPr>
          <a:xfrm>
            <a:off x="960379" y="3258086"/>
            <a:ext cx="3665212" cy="1231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FDBD86A-67E7-CB01-1B90-628E15B2FB10}"/>
              </a:ext>
            </a:extLst>
          </p:cNvPr>
          <p:cNvCxnSpPr>
            <a:cxnSpLocks/>
          </p:cNvCxnSpPr>
          <p:nvPr/>
        </p:nvCxnSpPr>
        <p:spPr>
          <a:xfrm>
            <a:off x="3305907" y="3610708"/>
            <a:ext cx="119575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75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4F6574F-54EF-D415-4BFB-9D4548A88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92" y="2272418"/>
            <a:ext cx="4278297" cy="46258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C1A611-9D12-199C-4ABE-BFDDF296DD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62" t="33896" r="536" b="707"/>
          <a:stretch/>
        </p:blipFill>
        <p:spPr>
          <a:xfrm>
            <a:off x="942595" y="2272418"/>
            <a:ext cx="3787243" cy="47797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5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- </a:t>
            </a:r>
            <a:r>
              <a:rPr lang="ko-KR" altLang="en-US" b="1" dirty="0"/>
              <a:t>⑥ </a:t>
            </a:r>
            <a:r>
              <a:rPr lang="en-US" altLang="ko-KR" b="1" dirty="0"/>
              <a:t>TCP/IP </a:t>
            </a:r>
            <a:r>
              <a:rPr lang="ko-KR" altLang="en-US" b="1" dirty="0"/>
              <a:t>통신 문제 출제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참여자는 오답을 입력 시 </a:t>
            </a:r>
            <a:r>
              <a:rPr lang="en-US" altLang="ko-KR" b="1" dirty="0"/>
              <a:t>“</a:t>
            </a:r>
            <a:r>
              <a:rPr lang="ko-KR" altLang="en-US" b="1" dirty="0"/>
              <a:t>다시 생각해보렴</a:t>
            </a:r>
            <a:r>
              <a:rPr lang="en-US" altLang="ko-KR" b="1" dirty="0"/>
              <a:t>“</a:t>
            </a:r>
            <a:r>
              <a:rPr lang="ko-KR" altLang="en-US" b="1" dirty="0"/>
              <a:t> 문구가 출력됨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F5272-2026-1706-6C6C-E30697172FA1}"/>
              </a:ext>
            </a:extLst>
          </p:cNvPr>
          <p:cNvSpPr txBox="1"/>
          <p:nvPr/>
        </p:nvSpPr>
        <p:spPr>
          <a:xfrm>
            <a:off x="1397878" y="705213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FAC13-6D0B-437B-CF39-8E6BA702DBF5}"/>
              </a:ext>
            </a:extLst>
          </p:cNvPr>
          <p:cNvSpPr txBox="1"/>
          <p:nvPr/>
        </p:nvSpPr>
        <p:spPr>
          <a:xfrm>
            <a:off x="8320291" y="705213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Client </a:t>
            </a:r>
          </a:p>
        </p:txBody>
      </p:sp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D753BE29-17FB-C12B-4434-EA3084F95FCF}"/>
              </a:ext>
            </a:extLst>
          </p:cNvPr>
          <p:cNvSpPr/>
          <p:nvPr/>
        </p:nvSpPr>
        <p:spPr>
          <a:xfrm>
            <a:off x="5110862" y="4489990"/>
            <a:ext cx="2024063" cy="422316"/>
          </a:xfrm>
          <a:prstGeom prst="leftRightArrow">
            <a:avLst>
              <a:gd name="adj1" fmla="val 5902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TCP/IP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AD23A5-5CFC-6FE8-79DE-898B74DD5CFA}"/>
              </a:ext>
            </a:extLst>
          </p:cNvPr>
          <p:cNvSpPr/>
          <p:nvPr/>
        </p:nvSpPr>
        <p:spPr>
          <a:xfrm>
            <a:off x="7546092" y="5297214"/>
            <a:ext cx="4278297" cy="16010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AF21FC-D34F-F7C0-D5C1-00633DC00059}"/>
              </a:ext>
            </a:extLst>
          </p:cNvPr>
          <p:cNvSpPr/>
          <p:nvPr/>
        </p:nvSpPr>
        <p:spPr>
          <a:xfrm>
            <a:off x="942595" y="4351282"/>
            <a:ext cx="672791" cy="382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06981A3-E789-7DF8-178E-940A49E11FB6}"/>
              </a:ext>
            </a:extLst>
          </p:cNvPr>
          <p:cNvCxnSpPr>
            <a:cxnSpLocks/>
          </p:cNvCxnSpPr>
          <p:nvPr/>
        </p:nvCxnSpPr>
        <p:spPr>
          <a:xfrm>
            <a:off x="7702061" y="5756031"/>
            <a:ext cx="82061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19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4A9D3547-620C-E3E3-0C5C-CC40849A5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438" y="2112344"/>
            <a:ext cx="4426344" cy="478588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4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- </a:t>
            </a:r>
            <a:r>
              <a:rPr lang="ko-KR" altLang="en-US" b="1" dirty="0"/>
              <a:t>⑥ </a:t>
            </a:r>
            <a:r>
              <a:rPr lang="en-US" altLang="ko-KR" b="1" dirty="0"/>
              <a:t>TCP/IP </a:t>
            </a:r>
            <a:r>
              <a:rPr lang="ko-KR" altLang="en-US" b="1" dirty="0"/>
              <a:t>통신 문제 출제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참여자는 정답을 입력 시 </a:t>
            </a:r>
            <a:r>
              <a:rPr lang="en-US" altLang="ko-KR" b="1" dirty="0"/>
              <a:t>“</a:t>
            </a:r>
            <a:r>
              <a:rPr lang="ko-KR" altLang="en-US" b="1" dirty="0"/>
              <a:t>정답</a:t>
            </a:r>
            <a:r>
              <a:rPr lang="en-US" altLang="ko-KR" b="1" dirty="0"/>
              <a:t>“</a:t>
            </a:r>
            <a:r>
              <a:rPr lang="ko-KR" altLang="en-US" b="1" dirty="0"/>
              <a:t> 문구가 출력됨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F5272-2026-1706-6C6C-E30697172FA1}"/>
              </a:ext>
            </a:extLst>
          </p:cNvPr>
          <p:cNvSpPr txBox="1"/>
          <p:nvPr/>
        </p:nvSpPr>
        <p:spPr>
          <a:xfrm>
            <a:off x="1859545" y="6963273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2FAC13-6D0B-437B-CF39-8E6BA702DBF5}"/>
              </a:ext>
            </a:extLst>
          </p:cNvPr>
          <p:cNvSpPr txBox="1"/>
          <p:nvPr/>
        </p:nvSpPr>
        <p:spPr>
          <a:xfrm>
            <a:off x="8320291" y="705213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Client </a:t>
            </a:r>
          </a:p>
        </p:txBody>
      </p:sp>
      <p:sp>
        <p:nvSpPr>
          <p:cNvPr id="20" name="화살표: 왼쪽/오른쪽 19">
            <a:extLst>
              <a:ext uri="{FF2B5EF4-FFF2-40B4-BE49-F238E27FC236}">
                <a16:creationId xmlns:a16="http://schemas.microsoft.com/office/drawing/2014/main" id="{D753BE29-17FB-C12B-4434-EA3084F95FCF}"/>
              </a:ext>
            </a:extLst>
          </p:cNvPr>
          <p:cNvSpPr/>
          <p:nvPr/>
        </p:nvSpPr>
        <p:spPr>
          <a:xfrm>
            <a:off x="5110862" y="4489990"/>
            <a:ext cx="2024063" cy="422316"/>
          </a:xfrm>
          <a:prstGeom prst="leftRightArrow">
            <a:avLst>
              <a:gd name="adj1" fmla="val 59022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TCP/IP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69744BC-DF1E-C5A9-13D2-D79EE9F1F3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40" t="33770" r="535" b="833"/>
          <a:stretch/>
        </p:blipFill>
        <p:spPr>
          <a:xfrm>
            <a:off x="1351242" y="2229247"/>
            <a:ext cx="3712984" cy="468303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EF9DA3B-ABA0-8CC9-9296-0C819D5DF4DE}"/>
              </a:ext>
            </a:extLst>
          </p:cNvPr>
          <p:cNvSpPr/>
          <p:nvPr/>
        </p:nvSpPr>
        <p:spPr>
          <a:xfrm>
            <a:off x="7535917" y="5360276"/>
            <a:ext cx="4426344" cy="1537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6832E7F-908F-5740-1F34-5639C6688998}"/>
              </a:ext>
            </a:extLst>
          </p:cNvPr>
          <p:cNvSpPr/>
          <p:nvPr/>
        </p:nvSpPr>
        <p:spPr>
          <a:xfrm>
            <a:off x="1351242" y="4489990"/>
            <a:ext cx="682510" cy="307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12B9803-0138-FA6C-CDBC-2D44DCE931E6}"/>
              </a:ext>
            </a:extLst>
          </p:cNvPr>
          <p:cNvCxnSpPr/>
          <p:nvPr/>
        </p:nvCxnSpPr>
        <p:spPr>
          <a:xfrm>
            <a:off x="7713784" y="5826370"/>
            <a:ext cx="4892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84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37BF8917-4FEB-6177-F780-12D33E80C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2" t="1942" r="1980" b="1256"/>
          <a:stretch/>
        </p:blipFill>
        <p:spPr>
          <a:xfrm>
            <a:off x="1535819" y="2855118"/>
            <a:ext cx="2736056" cy="2988469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4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719971" rtl="0" eaLnBrk="1" fontAlgn="base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4"/>
              </a:buBlip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그림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① 원리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F365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45736" marR="0" lvl="1" indent="-285750" algn="l" defTabSz="719971" rtl="0" eaLnBrk="1" fontAlgn="base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행렬을 배열로 전환 후 한 행마다 데이터를 판별 후 모션 기기의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Z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축을 조절함    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F365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33391-1A37-B358-B5DE-F0D82BCAF73D}"/>
              </a:ext>
            </a:extLst>
          </p:cNvPr>
          <p:cNvSpPr txBox="1"/>
          <p:nvPr/>
        </p:nvSpPr>
        <p:spPr>
          <a:xfrm>
            <a:off x="1555658" y="6419643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이미지 이진화 배열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582EC41-0ED5-0663-A73B-25404D05E113}"/>
              </a:ext>
            </a:extLst>
          </p:cNvPr>
          <p:cNvCxnSpPr>
            <a:cxnSpLocks/>
          </p:cNvCxnSpPr>
          <p:nvPr/>
        </p:nvCxnSpPr>
        <p:spPr>
          <a:xfrm>
            <a:off x="8738202" y="3675943"/>
            <a:ext cx="2434949" cy="0"/>
          </a:xfrm>
          <a:prstGeom prst="line">
            <a:avLst/>
          </a:prstGeom>
          <a:ln w="19050">
            <a:solidFill>
              <a:srgbClr val="0F36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D6DA4F1-C049-357B-C7E5-8A2BF1E80586}"/>
              </a:ext>
            </a:extLst>
          </p:cNvPr>
          <p:cNvCxnSpPr>
            <a:cxnSpLocks/>
          </p:cNvCxnSpPr>
          <p:nvPr/>
        </p:nvCxnSpPr>
        <p:spPr>
          <a:xfrm>
            <a:off x="8738202" y="5772743"/>
            <a:ext cx="2434949" cy="0"/>
          </a:xfrm>
          <a:prstGeom prst="line">
            <a:avLst/>
          </a:prstGeom>
          <a:ln w="19050">
            <a:solidFill>
              <a:srgbClr val="0F36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래픽 23" descr="연필 단색으로 채워진">
            <a:extLst>
              <a:ext uri="{FF2B5EF4-FFF2-40B4-BE49-F238E27FC236}">
                <a16:creationId xmlns:a16="http://schemas.microsoft.com/office/drawing/2014/main" id="{4C2C192C-BA4A-A3BE-90A2-D53D488F4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2700000">
            <a:off x="9498476" y="2676058"/>
            <a:ext cx="914400" cy="914400"/>
          </a:xfrm>
          <a:prstGeom prst="rect">
            <a:avLst/>
          </a:prstGeom>
        </p:spPr>
      </p:pic>
      <p:pic>
        <p:nvPicPr>
          <p:cNvPr id="25" name="그래픽 24" descr="연필 단색으로 채워진">
            <a:extLst>
              <a:ext uri="{FF2B5EF4-FFF2-40B4-BE49-F238E27FC236}">
                <a16:creationId xmlns:a16="http://schemas.microsoft.com/office/drawing/2014/main" id="{448AF0E8-8121-9492-7078-C33AC33870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-2700000">
            <a:off x="9498476" y="4408957"/>
            <a:ext cx="914400" cy="9144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6CAC77-B92B-637F-733B-FA0BC7574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35" t="20773" r="39442" b="58478"/>
          <a:stretch/>
        </p:blipFill>
        <p:spPr>
          <a:xfrm>
            <a:off x="7512950" y="3023349"/>
            <a:ext cx="604838" cy="64055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B8BCC5B5-9C6B-519F-286A-461DBE325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2950" y="5201988"/>
            <a:ext cx="604839" cy="65689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1F1FCB-1B17-79B4-69D2-7A63EF90F911}"/>
              </a:ext>
            </a:extLst>
          </p:cNvPr>
          <p:cNvCxnSpPr>
            <a:cxnSpLocks/>
            <a:stCxn id="15" idx="3"/>
            <a:endCxn id="31" idx="1"/>
          </p:cNvCxnSpPr>
          <p:nvPr/>
        </p:nvCxnSpPr>
        <p:spPr>
          <a:xfrm flipV="1">
            <a:off x="3717889" y="3343628"/>
            <a:ext cx="3795061" cy="993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9B44C1B-F06F-FA54-1233-C25C81B07B13}"/>
              </a:ext>
            </a:extLst>
          </p:cNvPr>
          <p:cNvCxnSpPr>
            <a:cxnSpLocks/>
            <a:stCxn id="19" idx="3"/>
            <a:endCxn id="34" idx="1"/>
          </p:cNvCxnSpPr>
          <p:nvPr/>
        </p:nvCxnSpPr>
        <p:spPr>
          <a:xfrm>
            <a:off x="3717889" y="4922919"/>
            <a:ext cx="3795061" cy="607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0765DB8-2736-0562-4EEC-D1824E3DDB72}"/>
              </a:ext>
            </a:extLst>
          </p:cNvPr>
          <p:cNvSpPr txBox="1"/>
          <p:nvPr/>
        </p:nvSpPr>
        <p:spPr>
          <a:xfrm>
            <a:off x="6467180" y="4773621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Up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0BE715-D295-A93E-CB6A-7910139BE861}"/>
              </a:ext>
            </a:extLst>
          </p:cNvPr>
          <p:cNvSpPr txBox="1"/>
          <p:nvPr/>
        </p:nvSpPr>
        <p:spPr>
          <a:xfrm>
            <a:off x="6467180" y="2623925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Down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3E051A-4752-FB29-CCE5-54EFEBA555FD}"/>
              </a:ext>
            </a:extLst>
          </p:cNvPr>
          <p:cNvSpPr txBox="1"/>
          <p:nvPr/>
        </p:nvSpPr>
        <p:spPr>
          <a:xfrm>
            <a:off x="8607487" y="6219588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모션 기기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제목 2">
            <a:extLst>
              <a:ext uri="{FF2B5EF4-FFF2-40B4-BE49-F238E27FC236}">
                <a16:creationId xmlns:a16="http://schemas.microsoft.com/office/drawing/2014/main" id="{EF6BD509-F761-D275-54A8-2122229C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4" y="107429"/>
            <a:ext cx="10604419" cy="720080"/>
          </a:xfrm>
        </p:spPr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결과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AAE0FEE3-DC91-A31C-3D0A-C72D9777C501}"/>
              </a:ext>
            </a:extLst>
          </p:cNvPr>
          <p:cNvSpPr/>
          <p:nvPr/>
        </p:nvSpPr>
        <p:spPr>
          <a:xfrm>
            <a:off x="10188820" y="2984175"/>
            <a:ext cx="354265" cy="4653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1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F334B32E-DC47-4793-E01E-625C772CD8FF}"/>
              </a:ext>
            </a:extLst>
          </p:cNvPr>
          <p:cNvSpPr/>
          <p:nvPr/>
        </p:nvSpPr>
        <p:spPr>
          <a:xfrm flipV="1">
            <a:off x="10188820" y="4922919"/>
            <a:ext cx="354265" cy="4653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1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EFF2A9-3011-27D0-F0F8-93C3C70485B1}"/>
              </a:ext>
            </a:extLst>
          </p:cNvPr>
          <p:cNvSpPr/>
          <p:nvPr/>
        </p:nvSpPr>
        <p:spPr>
          <a:xfrm>
            <a:off x="3165230" y="4049486"/>
            <a:ext cx="552659" cy="576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1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96F310-D3D0-6074-B30F-B39488A6DE01}"/>
              </a:ext>
            </a:extLst>
          </p:cNvPr>
          <p:cNvSpPr/>
          <p:nvPr/>
        </p:nvSpPr>
        <p:spPr>
          <a:xfrm>
            <a:off x="3165230" y="4634891"/>
            <a:ext cx="552659" cy="576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1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47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1323"/>
    </mc:Choice>
    <mc:Fallback xmlns="">
      <p:transition advTm="4132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결과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dirty="0"/>
              <a:t>그림 </a:t>
            </a:r>
            <a:r>
              <a:rPr lang="en-US" altLang="ko-KR" dirty="0"/>
              <a:t>- </a:t>
            </a:r>
            <a:r>
              <a:rPr lang="ko-KR" altLang="en-US" sz="2800" b="1" dirty="0"/>
              <a:t>①</a:t>
            </a:r>
            <a:r>
              <a:rPr lang="ko-KR" altLang="en-US" dirty="0"/>
              <a:t> 이상해씨 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모션 제어를 통해 이미지를 점묘화로 표현 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9EAC0-3ABC-5609-1044-3E17FDEADEDA}"/>
              </a:ext>
            </a:extLst>
          </p:cNvPr>
          <p:cNvSpPr txBox="1"/>
          <p:nvPr/>
        </p:nvSpPr>
        <p:spPr>
          <a:xfrm>
            <a:off x="545238" y="6410208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입력 이미지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77E85-0886-0F6F-AB1D-F9F08002B0A1}"/>
              </a:ext>
            </a:extLst>
          </p:cNvPr>
          <p:cNvSpPr txBox="1"/>
          <p:nvPr/>
        </p:nvSpPr>
        <p:spPr>
          <a:xfrm>
            <a:off x="9478476" y="6410208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모션 제어 영상</a:t>
            </a:r>
            <a:endParaRPr lang="en-US" altLang="ko-KR" sz="2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A526D92-3792-6E87-66D0-0803F04EC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712" y="3130495"/>
            <a:ext cx="3273119" cy="2897826"/>
          </a:xfrm>
          <a:prstGeom prst="rect">
            <a:avLst/>
          </a:prstGeom>
        </p:spPr>
      </p:pic>
      <p:pic>
        <p:nvPicPr>
          <p:cNvPr id="7" name="그림 6" descr="실내이(가) 표시된 사진&#10;&#10;자동 생성된 설명">
            <a:extLst>
              <a:ext uri="{FF2B5EF4-FFF2-40B4-BE49-F238E27FC236}">
                <a16:creationId xmlns:a16="http://schemas.microsoft.com/office/drawing/2014/main" id="{1A979A82-0538-0E5B-98FA-4DE091F760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710" y="2716214"/>
            <a:ext cx="4497909" cy="3373432"/>
          </a:xfrm>
          <a:prstGeom prst="rect">
            <a:avLst/>
          </a:prstGeom>
        </p:spPr>
      </p:pic>
      <p:pic>
        <p:nvPicPr>
          <p:cNvPr id="1026" name="Picture 2" descr="001 이상해씨">
            <a:extLst>
              <a:ext uri="{FF2B5EF4-FFF2-40B4-BE49-F238E27FC236}">
                <a16:creationId xmlns:a16="http://schemas.microsoft.com/office/drawing/2014/main" id="{E127A296-6F84-D8E4-202F-8709E200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4567" y="3130495"/>
            <a:ext cx="2593537" cy="259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94D878-8954-13E0-31C3-2E4C9D503B0C}"/>
              </a:ext>
            </a:extLst>
          </p:cNvPr>
          <p:cNvSpPr txBox="1"/>
          <p:nvPr/>
        </p:nvSpPr>
        <p:spPr>
          <a:xfrm>
            <a:off x="4919853" y="6410208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결과 이미지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10565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결과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dirty="0"/>
              <a:t>그림 </a:t>
            </a:r>
            <a:r>
              <a:rPr lang="en-US" altLang="ko-KR" dirty="0"/>
              <a:t>- </a:t>
            </a:r>
            <a:r>
              <a:rPr lang="ko-KR" altLang="en-US" b="1" dirty="0"/>
              <a:t>②</a:t>
            </a:r>
            <a:r>
              <a:rPr lang="ko-KR" altLang="en-US" dirty="0"/>
              <a:t> 원리</a:t>
            </a:r>
            <a:r>
              <a:rPr lang="en-US" altLang="ko-KR" dirty="0"/>
              <a:t> </a:t>
            </a:r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외곽선 탐색</a:t>
            </a:r>
            <a:endParaRPr lang="en-US" altLang="ko-KR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한 행마다 탐색 후 외곽선 데이터를 발견 시 </a:t>
            </a:r>
            <a:r>
              <a:rPr lang="en-US" altLang="ko-KR" b="1" dirty="0"/>
              <a:t>8</a:t>
            </a:r>
            <a:r>
              <a:rPr lang="ko-KR" altLang="en-US" b="1" dirty="0"/>
              <a:t>이웃 탐색을 통해 한 붓 그리기 진행  </a:t>
            </a:r>
            <a:endParaRPr lang="en-US" altLang="ko-KR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319F807D-0FEF-825D-5E4D-F069B50099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" t="1942" r="1980" b="1256"/>
          <a:stretch/>
        </p:blipFill>
        <p:spPr>
          <a:xfrm>
            <a:off x="282167" y="2952750"/>
            <a:ext cx="2341453" cy="2557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67ACCD-24E0-3D75-1BEE-DC3B593B2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" t="1942" r="1980" b="1256"/>
          <a:stretch/>
        </p:blipFill>
        <p:spPr>
          <a:xfrm>
            <a:off x="2923447" y="2952750"/>
            <a:ext cx="2341453" cy="2557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8DED84D-DD24-58E2-2F09-D27DA07A9E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" t="1942" r="1980" b="1256"/>
          <a:stretch/>
        </p:blipFill>
        <p:spPr>
          <a:xfrm>
            <a:off x="5564727" y="2952750"/>
            <a:ext cx="2341453" cy="25574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34670F-C4BF-1777-18E0-80DAFB813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" t="1942" r="1980" b="1256"/>
          <a:stretch/>
        </p:blipFill>
        <p:spPr>
          <a:xfrm>
            <a:off x="8206007" y="2952750"/>
            <a:ext cx="2341453" cy="25574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879BB71-21BB-5B28-60F0-8F08AA6EB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2" t="1942" r="1980" b="1256"/>
          <a:stretch/>
        </p:blipFill>
        <p:spPr>
          <a:xfrm>
            <a:off x="10847289" y="2952750"/>
            <a:ext cx="2341453" cy="2557462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CDC92AE1-7659-A3DA-33A7-1238322F092B}"/>
              </a:ext>
            </a:extLst>
          </p:cNvPr>
          <p:cNvSpPr/>
          <p:nvPr/>
        </p:nvSpPr>
        <p:spPr>
          <a:xfrm>
            <a:off x="421717" y="3131820"/>
            <a:ext cx="2062352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C3B7254C-AD41-9700-814C-155F46E68383}"/>
              </a:ext>
            </a:extLst>
          </p:cNvPr>
          <p:cNvSpPr/>
          <p:nvPr/>
        </p:nvSpPr>
        <p:spPr>
          <a:xfrm>
            <a:off x="421717" y="3631565"/>
            <a:ext cx="791133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ED7ADC-DC62-A248-EF21-F36D6B57ED7A}"/>
              </a:ext>
            </a:extLst>
          </p:cNvPr>
          <p:cNvSpPr/>
          <p:nvPr/>
        </p:nvSpPr>
        <p:spPr>
          <a:xfrm>
            <a:off x="3403600" y="2952750"/>
            <a:ext cx="1397000" cy="154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9F93D1-4DB3-F699-ACB6-86ED8A39BAB2}"/>
              </a:ext>
            </a:extLst>
          </p:cNvPr>
          <p:cNvSpPr/>
          <p:nvPr/>
        </p:nvSpPr>
        <p:spPr>
          <a:xfrm>
            <a:off x="6509178" y="3456781"/>
            <a:ext cx="1397000" cy="154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E0ACCF-5246-249A-621E-CE76B1FAFD37}"/>
              </a:ext>
            </a:extLst>
          </p:cNvPr>
          <p:cNvSpPr/>
          <p:nvPr/>
        </p:nvSpPr>
        <p:spPr>
          <a:xfrm>
            <a:off x="8678233" y="3960812"/>
            <a:ext cx="1397000" cy="154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4E097F-03A3-24E4-03AC-553A8A9263D9}"/>
              </a:ext>
            </a:extLst>
          </p:cNvPr>
          <p:cNvSpPr/>
          <p:nvPr/>
        </p:nvSpPr>
        <p:spPr>
          <a:xfrm>
            <a:off x="10847287" y="3456781"/>
            <a:ext cx="1397000" cy="1549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3069984-0CD5-C52B-12F3-AC3E55BF5BF6}"/>
              </a:ext>
            </a:extLst>
          </p:cNvPr>
          <p:cNvSpPr/>
          <p:nvPr/>
        </p:nvSpPr>
        <p:spPr>
          <a:xfrm>
            <a:off x="3871913" y="3456781"/>
            <a:ext cx="447675" cy="5040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55704A9-605F-D994-78C6-A180949DD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2512" y="3516463"/>
            <a:ext cx="315622" cy="384665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204EB25-64B9-F7E7-99C6-453C0FE666AB}"/>
              </a:ext>
            </a:extLst>
          </p:cNvPr>
          <p:cNvSpPr/>
          <p:nvPr/>
        </p:nvSpPr>
        <p:spPr>
          <a:xfrm rot="5400000">
            <a:off x="4149766" y="3462856"/>
            <a:ext cx="820656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A46901-5BE0-CC54-1B01-A89C6D499E9B}"/>
              </a:ext>
            </a:extLst>
          </p:cNvPr>
          <p:cNvSpPr/>
          <p:nvPr/>
        </p:nvSpPr>
        <p:spPr>
          <a:xfrm>
            <a:off x="6979077" y="3979465"/>
            <a:ext cx="447675" cy="5040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A387F15-361E-DA31-B00F-71224A263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7504" y="4038599"/>
            <a:ext cx="304664" cy="377783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2DC652F-BC90-DE2C-79FE-3644C136D7A6}"/>
              </a:ext>
            </a:extLst>
          </p:cNvPr>
          <p:cNvSpPr/>
          <p:nvPr/>
        </p:nvSpPr>
        <p:spPr>
          <a:xfrm rot="5400000">
            <a:off x="7150016" y="3966061"/>
            <a:ext cx="1023958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6C4C62E8-7E22-ED83-AF62-590DC9AD0518}"/>
              </a:ext>
            </a:extLst>
          </p:cNvPr>
          <p:cNvSpPr/>
          <p:nvPr/>
        </p:nvSpPr>
        <p:spPr>
          <a:xfrm rot="10800000">
            <a:off x="6982458" y="4657208"/>
            <a:ext cx="751322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794E874-388B-CBCC-0E85-24F0DFCCBD13}"/>
              </a:ext>
            </a:extLst>
          </p:cNvPr>
          <p:cNvSpPr/>
          <p:nvPr/>
        </p:nvSpPr>
        <p:spPr>
          <a:xfrm>
            <a:off x="9152895" y="4481633"/>
            <a:ext cx="447675" cy="5040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54FB29C-C6A9-B362-3166-CC3B25BF4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3785" y="3521226"/>
            <a:ext cx="263042" cy="39198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42FBFDE-87E8-62C9-3C71-DBCC3406A6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211" y="3530622"/>
            <a:ext cx="263042" cy="39198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AFA6632-7E4E-1D80-49A4-BF4C1BB72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3998" y="4016438"/>
            <a:ext cx="263042" cy="39198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A4C6FFE0-E8D9-0D9A-1BA4-E3360FB831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6494" y="3539307"/>
            <a:ext cx="263042" cy="39198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8577D7C-A3A1-AC99-768B-6A8DC67516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41704" y="4034739"/>
            <a:ext cx="263042" cy="39198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FFC8ABCE-12EB-04AE-68FE-BCE13C532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6494" y="4550430"/>
            <a:ext cx="263042" cy="39198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C1EAF0E-7B90-907D-59E2-B2396F094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2655" y="4016438"/>
            <a:ext cx="263042" cy="391984"/>
          </a:xfrm>
          <a:prstGeom prst="rect">
            <a:avLst/>
          </a:prstGeom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5D90DFB0-B977-E491-08F1-4512F72858E8}"/>
              </a:ext>
            </a:extLst>
          </p:cNvPr>
          <p:cNvSpPr/>
          <p:nvPr/>
        </p:nvSpPr>
        <p:spPr>
          <a:xfrm rot="5400000">
            <a:off x="9354642" y="4501451"/>
            <a:ext cx="977136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07D5E410-A985-B276-C47F-64A86BE69535}"/>
              </a:ext>
            </a:extLst>
          </p:cNvPr>
          <p:cNvSpPr/>
          <p:nvPr/>
        </p:nvSpPr>
        <p:spPr>
          <a:xfrm rot="10800000">
            <a:off x="9058275" y="5160308"/>
            <a:ext cx="872565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BCA77A72-72CB-DA88-543F-8283D3708767}"/>
              </a:ext>
            </a:extLst>
          </p:cNvPr>
          <p:cNvSpPr/>
          <p:nvPr/>
        </p:nvSpPr>
        <p:spPr>
          <a:xfrm rot="16200000">
            <a:off x="8484425" y="4854366"/>
            <a:ext cx="879692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BDE5A9B-8964-9803-F1D0-33FAEB0E18D4}"/>
              </a:ext>
            </a:extLst>
          </p:cNvPr>
          <p:cNvSpPr/>
          <p:nvPr/>
        </p:nvSpPr>
        <p:spPr>
          <a:xfrm>
            <a:off x="11321949" y="3974865"/>
            <a:ext cx="447675" cy="5040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9A04D776-DDAE-5C13-20F9-5D19D7784B4E}"/>
              </a:ext>
            </a:extLst>
          </p:cNvPr>
          <p:cNvSpPr/>
          <p:nvPr/>
        </p:nvSpPr>
        <p:spPr>
          <a:xfrm rot="5400000">
            <a:off x="11550428" y="4010988"/>
            <a:ext cx="934105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46F63A15-24CB-51C4-4FA1-4B9185B02A53}"/>
              </a:ext>
            </a:extLst>
          </p:cNvPr>
          <p:cNvSpPr/>
          <p:nvPr/>
        </p:nvSpPr>
        <p:spPr>
          <a:xfrm rot="10800000">
            <a:off x="11226800" y="4651829"/>
            <a:ext cx="874342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FCAB1567-FF8A-FDA5-18BA-C902C99DD6F7}"/>
              </a:ext>
            </a:extLst>
          </p:cNvPr>
          <p:cNvSpPr/>
          <p:nvPr/>
        </p:nvSpPr>
        <p:spPr>
          <a:xfrm rot="16200000">
            <a:off x="10621175" y="4287068"/>
            <a:ext cx="947140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FEE7585A-5964-915B-4D72-AF70A7210847}"/>
              </a:ext>
            </a:extLst>
          </p:cNvPr>
          <p:cNvSpPr/>
          <p:nvPr/>
        </p:nvSpPr>
        <p:spPr>
          <a:xfrm>
            <a:off x="11035566" y="3624863"/>
            <a:ext cx="849859" cy="17526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0B60E78-BC9A-5C59-B046-6D93FD4831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4309" y="4556040"/>
            <a:ext cx="323895" cy="371527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F36DC0D-8344-00B7-B7AB-688A3C111B75}"/>
              </a:ext>
            </a:extLst>
          </p:cNvPr>
          <p:cNvSpPr txBox="1"/>
          <p:nvPr/>
        </p:nvSpPr>
        <p:spPr>
          <a:xfrm>
            <a:off x="817283" y="5834697"/>
            <a:ext cx="132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탐색</a:t>
            </a:r>
            <a:endParaRPr lang="en-US" altLang="ko-KR" sz="20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105867-D011-4FC2-649A-7B48AF3049FA}"/>
              </a:ext>
            </a:extLst>
          </p:cNvPr>
          <p:cNvSpPr txBox="1"/>
          <p:nvPr/>
        </p:nvSpPr>
        <p:spPr>
          <a:xfrm>
            <a:off x="11385451" y="5792627"/>
            <a:ext cx="132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종료</a:t>
            </a:r>
            <a:endParaRPr lang="en-US" altLang="ko-KR" sz="20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9334E3A-98D3-0E77-4050-CE5A716F3814}"/>
              </a:ext>
            </a:extLst>
          </p:cNvPr>
          <p:cNvSpPr txBox="1"/>
          <p:nvPr/>
        </p:nvSpPr>
        <p:spPr>
          <a:xfrm>
            <a:off x="3438321" y="5792627"/>
            <a:ext cx="132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시작</a:t>
            </a:r>
            <a:endParaRPr lang="en-US" altLang="ko-KR" sz="2000" b="1" dirty="0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09200F39-EB8F-B84E-A8E7-7079B7728A1A}"/>
              </a:ext>
            </a:extLst>
          </p:cNvPr>
          <p:cNvSpPr/>
          <p:nvPr/>
        </p:nvSpPr>
        <p:spPr>
          <a:xfrm>
            <a:off x="4518516" y="5903993"/>
            <a:ext cx="6923187" cy="175260"/>
          </a:xfrm>
          <a:prstGeom prst="rightArrow">
            <a:avLst/>
          </a:prstGeom>
          <a:solidFill>
            <a:srgbClr val="0F3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9F5C87-63CE-F564-91F5-A353015EB5DD}"/>
              </a:ext>
            </a:extLst>
          </p:cNvPr>
          <p:cNvSpPr/>
          <p:nvPr/>
        </p:nvSpPr>
        <p:spPr>
          <a:xfrm>
            <a:off x="1212850" y="3456781"/>
            <a:ext cx="468314" cy="518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CF7C05-1CC7-86B3-37D4-E0F9CC893D65}"/>
              </a:ext>
            </a:extLst>
          </p:cNvPr>
          <p:cNvSpPr/>
          <p:nvPr/>
        </p:nvSpPr>
        <p:spPr>
          <a:xfrm>
            <a:off x="4314548" y="3960812"/>
            <a:ext cx="506500" cy="536869"/>
          </a:xfrm>
          <a:prstGeom prst="rect">
            <a:avLst/>
          </a:prstGeom>
          <a:noFill/>
          <a:ln>
            <a:solidFill>
              <a:srgbClr val="396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96BC5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A483A5-3743-4B00-D8F2-6E176603A4BA}"/>
              </a:ext>
            </a:extLst>
          </p:cNvPr>
          <p:cNvSpPr/>
          <p:nvPr/>
        </p:nvSpPr>
        <p:spPr>
          <a:xfrm>
            <a:off x="6515254" y="4492900"/>
            <a:ext cx="483424" cy="536869"/>
          </a:xfrm>
          <a:prstGeom prst="rect">
            <a:avLst/>
          </a:prstGeom>
          <a:noFill/>
          <a:ln>
            <a:solidFill>
              <a:srgbClr val="396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96BC5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A755777-8690-47C7-4D1B-3F49AE3DC236}"/>
              </a:ext>
            </a:extLst>
          </p:cNvPr>
          <p:cNvSpPr/>
          <p:nvPr/>
        </p:nvSpPr>
        <p:spPr>
          <a:xfrm>
            <a:off x="8669471" y="3956031"/>
            <a:ext cx="483424" cy="536869"/>
          </a:xfrm>
          <a:prstGeom prst="rect">
            <a:avLst/>
          </a:prstGeom>
          <a:noFill/>
          <a:ln>
            <a:solidFill>
              <a:srgbClr val="396B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96B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40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1323"/>
    </mc:Choice>
    <mc:Fallback xmlns="">
      <p:transition advTm="413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23" y="106584"/>
            <a:ext cx="10604419" cy="720080"/>
          </a:xfrm>
        </p:spPr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결과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dirty="0"/>
              <a:t>그림 </a:t>
            </a:r>
            <a:r>
              <a:rPr lang="en-US" altLang="ko-KR" dirty="0"/>
              <a:t>- </a:t>
            </a:r>
            <a:r>
              <a:rPr lang="ko-KR" altLang="en-US" b="1" dirty="0"/>
              <a:t>② 메타몽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모션 제어를 통해 한 붓 그리기로 </a:t>
            </a:r>
            <a:r>
              <a:rPr lang="ko-KR" altLang="en-US" b="1" dirty="0" err="1">
                <a:solidFill>
                  <a:srgbClr val="C00000"/>
                </a:solidFill>
              </a:rPr>
              <a:t>최외곽선</a:t>
            </a:r>
            <a:r>
              <a:rPr lang="ko-KR" altLang="en-US" b="1" dirty="0"/>
              <a:t> 이미지 표현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9EAC0-3ABC-5609-1044-3E17FDEADEDA}"/>
              </a:ext>
            </a:extLst>
          </p:cNvPr>
          <p:cNvSpPr txBox="1"/>
          <p:nvPr/>
        </p:nvSpPr>
        <p:spPr>
          <a:xfrm>
            <a:off x="966098" y="624969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입력 이미지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77E85-0886-0F6F-AB1D-F9F08002B0A1}"/>
              </a:ext>
            </a:extLst>
          </p:cNvPr>
          <p:cNvSpPr txBox="1"/>
          <p:nvPr/>
        </p:nvSpPr>
        <p:spPr>
          <a:xfrm>
            <a:off x="9194832" y="6407568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모션 제어 영상</a:t>
            </a:r>
            <a:endParaRPr lang="en-US" altLang="ko-KR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A5C2A-B4A5-E3A8-CAAA-B2D87E0CC4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68" t="26717" r="27896" b="38046"/>
          <a:stretch/>
        </p:blipFill>
        <p:spPr>
          <a:xfrm>
            <a:off x="4836536" y="2983904"/>
            <a:ext cx="3141810" cy="2886587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A1C99A3-59F4-4DD7-20F8-C1A19C375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558" y="3024852"/>
            <a:ext cx="3754926" cy="28161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6EA01D-83E0-9D2C-51C6-BA5547B0202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" t="13559" r="10819" b="13805"/>
          <a:stretch/>
        </p:blipFill>
        <p:spPr>
          <a:xfrm flipH="1">
            <a:off x="980612" y="3128168"/>
            <a:ext cx="2890475" cy="25980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FE2675-0DCD-749E-46AE-2C36F84F7039}"/>
              </a:ext>
            </a:extLst>
          </p:cNvPr>
          <p:cNvSpPr txBox="1"/>
          <p:nvPr/>
        </p:nvSpPr>
        <p:spPr>
          <a:xfrm>
            <a:off x="5059252" y="6249696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결과 이미지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93421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842B01CE-EAF5-64EF-2551-47441064D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98" y="1749430"/>
            <a:ext cx="3804871" cy="286813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74F16E-D51F-B061-8549-76E01BA568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04" r="13790"/>
          <a:stretch/>
        </p:blipFill>
        <p:spPr>
          <a:xfrm>
            <a:off x="9035745" y="1731249"/>
            <a:ext cx="3660147" cy="2849959"/>
          </a:xfrm>
          <a:prstGeom prst="rect">
            <a:avLst/>
          </a:prstGeom>
        </p:spPr>
      </p:pic>
      <p:sp>
        <p:nvSpPr>
          <p:cNvPr id="12" name="제목 2">
            <a:extLst>
              <a:ext uri="{FF2B5EF4-FFF2-40B4-BE49-F238E27FC236}">
                <a16:creationId xmlns:a16="http://schemas.microsoft.com/office/drawing/2014/main" id="{F65A160B-94A1-FEBA-4D6D-0EAC2D05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4" y="107429"/>
            <a:ext cx="10604419" cy="720080"/>
          </a:xfrm>
        </p:spPr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+mn-lt"/>
              </a:rPr>
              <a:t>아이디어 구상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AE541CF-212B-26E5-AFAC-7B1E17E6F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801" y="1749430"/>
            <a:ext cx="3829113" cy="2868139"/>
          </a:xfrm>
          <a:prstGeom prst="rect">
            <a:avLst/>
          </a:prstGeom>
        </p:spPr>
      </p:pic>
      <p:sp>
        <p:nvSpPr>
          <p:cNvPr id="14" name="제목 2">
            <a:extLst>
              <a:ext uri="{FF2B5EF4-FFF2-40B4-BE49-F238E27FC236}">
                <a16:creationId xmlns:a16="http://schemas.microsoft.com/office/drawing/2014/main" id="{712C26D3-FA3D-CD7A-0ACB-B0033990B278}"/>
              </a:ext>
            </a:extLst>
          </p:cNvPr>
          <p:cNvSpPr txBox="1">
            <a:spLocks/>
          </p:cNvSpPr>
          <p:nvPr/>
        </p:nvSpPr>
        <p:spPr>
          <a:xfrm>
            <a:off x="2892022" y="5262760"/>
            <a:ext cx="7858670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719971" rtl="0" eaLnBrk="1" latinLnBrk="1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</a:lstStyle>
          <a:p>
            <a:pPr marL="0" marR="0" lvl="0" indent="0" algn="ctr" defTabSz="719971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맑은 고딕"/>
              <a:ea typeface="맑은 고딕" pitchFamily="50" charset="-127"/>
              <a:cs typeface="Arial" pitchFamily="34" charset="0"/>
            </a:endParaRPr>
          </a:p>
          <a:p>
            <a:pPr marL="0" marR="0" lvl="0" indent="0" algn="ctr" defTabSz="719971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itchFamily="50" charset="-127"/>
                <a:cs typeface="Arial" pitchFamily="34" charset="0"/>
              </a:rPr>
              <a:t>“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itchFamily="50" charset="-127"/>
                <a:cs typeface="Arial" pitchFamily="34" charset="0"/>
              </a:rPr>
              <a:t>오늘의 포켓몬은 </a:t>
            </a:r>
            <a:r>
              <a:rPr kumimoji="0" lang="ko-KR" alt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itchFamily="50" charset="-127"/>
                <a:cs typeface="Arial" pitchFamily="34" charset="0"/>
              </a:rPr>
              <a:t>뭘까요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맑은 고딕"/>
                <a:ea typeface="맑은 고딕" pitchFamily="50" charset="-127"/>
                <a:cs typeface="Arial" pitchFamily="34" charset="0"/>
              </a:rPr>
              <a:t>?”</a:t>
            </a:r>
          </a:p>
        </p:txBody>
      </p:sp>
    </p:spTree>
    <p:extLst>
      <p:ext uri="{BB962C8B-B14F-4D97-AF65-F5344CB8AC3E}">
        <p14:creationId xmlns:p14="http://schemas.microsoft.com/office/powerpoint/2010/main" val="238330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719971" rtl="0" eaLnBrk="1" fontAlgn="base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그림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③ 원리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0F365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45736" marR="0" lvl="1" indent="-285750" algn="l" defTabSz="719971" rtl="0" eaLnBrk="1" fontAlgn="base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FindContour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함수를 통해 생성된 윤곽선 배열을 바탕으로 모션 기기를 제어함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F365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45736" marR="0" lvl="1" indent="-285750" algn="l" defTabSz="719971" rtl="0" eaLnBrk="1" fontAlgn="base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Contours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365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크기로 최소 개수의 범위를 설정하여 노이즈 제거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0F365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ED22F552-E3A0-7CA8-9DFB-D2A8489B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84" y="107429"/>
            <a:ext cx="10604419" cy="720080"/>
          </a:xfrm>
        </p:spPr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결과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33391-1A37-B358-B5DE-F0D82BCAF73D}"/>
              </a:ext>
            </a:extLst>
          </p:cNvPr>
          <p:cNvSpPr txBox="1"/>
          <p:nvPr/>
        </p:nvSpPr>
        <p:spPr>
          <a:xfrm>
            <a:off x="4770448" y="6047360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Contour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배열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7E17AC3-3772-5B36-C9F1-EEF533A33453}"/>
              </a:ext>
            </a:extLst>
          </p:cNvPr>
          <p:cNvGrpSpPr/>
          <p:nvPr/>
        </p:nvGrpSpPr>
        <p:grpSpPr>
          <a:xfrm>
            <a:off x="691155" y="3194143"/>
            <a:ext cx="12057464" cy="2724352"/>
            <a:chOff x="691155" y="3194143"/>
            <a:chExt cx="12057464" cy="2724352"/>
          </a:xfrm>
        </p:grpSpPr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44476E6C-B1E5-4BA0-F4F5-D475ECF33AED}"/>
                </a:ext>
              </a:extLst>
            </p:cNvPr>
            <p:cNvSpPr/>
            <p:nvPr/>
          </p:nvSpPr>
          <p:spPr>
            <a:xfrm>
              <a:off x="3829016" y="4392357"/>
              <a:ext cx="550443" cy="3279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9CA9E48-AF67-6DED-306D-9C2AE8E60F72}"/>
                </a:ext>
              </a:extLst>
            </p:cNvPr>
            <p:cNvGrpSpPr/>
            <p:nvPr/>
          </p:nvGrpSpPr>
          <p:grpSpPr>
            <a:xfrm>
              <a:off x="4738115" y="3194143"/>
              <a:ext cx="2761044" cy="2724352"/>
              <a:chOff x="3808508" y="3194143"/>
              <a:chExt cx="2368938" cy="2337457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F4A23178-6864-4489-141A-2A8674E55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8508" y="3194143"/>
                <a:ext cx="2368938" cy="2337457"/>
              </a:xfrm>
              <a:prstGeom prst="rect">
                <a:avLst/>
              </a:prstGeom>
            </p:spPr>
          </p:pic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54781B2-930B-560D-799B-DCFF4ECE6624}"/>
                  </a:ext>
                </a:extLst>
              </p:cNvPr>
              <p:cNvSpPr/>
              <p:nvPr/>
            </p:nvSpPr>
            <p:spPr>
              <a:xfrm>
                <a:off x="4074543" y="3446646"/>
                <a:ext cx="266468" cy="2664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255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1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0</a:t>
                </a:r>
                <a:endParaRPr kumimoji="0" lang="ko-KR" altLang="en-US" sz="201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663F9581-315A-2364-0ADF-9EA499E19879}"/>
                  </a:ext>
                </a:extLst>
              </p:cNvPr>
              <p:cNvSpPr/>
              <p:nvPr/>
            </p:nvSpPr>
            <p:spPr>
              <a:xfrm>
                <a:off x="5017285" y="3446646"/>
                <a:ext cx="266468" cy="2664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255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1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1</a:t>
                </a:r>
                <a:endParaRPr kumimoji="0" lang="ko-KR" altLang="en-US" sz="201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107CA59E-3B17-D96C-EB10-ABC10450635D}"/>
                  </a:ext>
                </a:extLst>
              </p:cNvPr>
              <p:cNvSpPr/>
              <p:nvPr/>
            </p:nvSpPr>
            <p:spPr>
              <a:xfrm>
                <a:off x="5017284" y="4526597"/>
                <a:ext cx="266468" cy="2664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0255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19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 panose="020B0503020000020004" pitchFamily="50" charset="-127"/>
                    <a:cs typeface="+mn-cs"/>
                  </a:rPr>
                  <a:t>2</a:t>
                </a:r>
                <a:endParaRPr kumimoji="0" lang="ko-KR" altLang="en-US" sz="2019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406FA7D3-FF39-C52D-FE7A-A0EBDDFA8750}"/>
                </a:ext>
              </a:extLst>
            </p:cNvPr>
            <p:cNvSpPr/>
            <p:nvPr/>
          </p:nvSpPr>
          <p:spPr>
            <a:xfrm>
              <a:off x="7857815" y="4392357"/>
              <a:ext cx="550443" cy="32792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255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19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44D34E-1849-EC7A-7397-35B87723E7BE}"/>
                </a:ext>
              </a:extLst>
            </p:cNvPr>
            <p:cNvSpPr txBox="1"/>
            <p:nvPr/>
          </p:nvSpPr>
          <p:spPr>
            <a:xfrm>
              <a:off x="8766915" y="3841027"/>
              <a:ext cx="3981704" cy="143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10255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1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contours[0] : [2,2], [3,2], [3,2] … </a:t>
              </a:r>
              <a:endParaRPr kumimoji="0" lang="ko-KR" altLang="en-US" sz="201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10255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1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contours[1] : [7,2], [8,2], [9,2] …</a:t>
              </a:r>
              <a:endParaRPr kumimoji="0" lang="ko-KR" altLang="en-US" sz="201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10255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19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contours[2] : [7,7], [8,7], [9,7] …</a:t>
              </a:r>
              <a:endParaRPr kumimoji="0" lang="ko-KR" altLang="en-US" sz="201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91B843C-9772-0841-203F-36EABA630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155" y="3194143"/>
              <a:ext cx="2779205" cy="2724352"/>
            </a:xfrm>
            <a:prstGeom prst="rect">
              <a:avLst/>
            </a:prstGeom>
          </p:spPr>
        </p:pic>
      </p:grp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13AA87-20C5-D4D7-AF68-8B3A5DE89CA6}"/>
              </a:ext>
            </a:extLst>
          </p:cNvPr>
          <p:cNvCxnSpPr>
            <a:cxnSpLocks/>
          </p:cNvCxnSpPr>
          <p:nvPr/>
        </p:nvCxnSpPr>
        <p:spPr>
          <a:xfrm>
            <a:off x="10578660" y="5786116"/>
            <a:ext cx="195749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D764530-4F11-13EE-7D59-3F4EB118C74E}"/>
              </a:ext>
            </a:extLst>
          </p:cNvPr>
          <p:cNvCxnSpPr>
            <a:cxnSpLocks/>
          </p:cNvCxnSpPr>
          <p:nvPr/>
        </p:nvCxnSpPr>
        <p:spPr>
          <a:xfrm>
            <a:off x="10294884" y="5428470"/>
            <a:ext cx="0" cy="715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712F6EE-A8C1-66D8-5002-2FFA60775D4F}"/>
              </a:ext>
            </a:extLst>
          </p:cNvPr>
          <p:cNvCxnSpPr>
            <a:cxnSpLocks/>
          </p:cNvCxnSpPr>
          <p:nvPr/>
        </p:nvCxnSpPr>
        <p:spPr>
          <a:xfrm>
            <a:off x="12748619" y="5428470"/>
            <a:ext cx="0" cy="715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23A7FD1-506F-8778-AC89-00FB2345A116}"/>
              </a:ext>
            </a:extLst>
          </p:cNvPr>
          <p:cNvSpPr txBox="1"/>
          <p:nvPr/>
        </p:nvSpPr>
        <p:spPr>
          <a:xfrm>
            <a:off x="10146160" y="5943707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0255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length</a:t>
            </a:r>
          </a:p>
        </p:txBody>
      </p:sp>
    </p:spTree>
    <p:extLst>
      <p:ext uri="{BB962C8B-B14F-4D97-AF65-F5344CB8AC3E}">
        <p14:creationId xmlns:p14="http://schemas.microsoft.com/office/powerpoint/2010/main" val="100384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1323"/>
    </mc:Choice>
    <mc:Fallback xmlns="">
      <p:transition advTm="4132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230" y="124635"/>
            <a:ext cx="10604419" cy="720080"/>
          </a:xfrm>
        </p:spPr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결과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dirty="0"/>
              <a:t>그림 </a:t>
            </a:r>
            <a:r>
              <a:rPr lang="en-US" altLang="ko-KR" dirty="0"/>
              <a:t>- </a:t>
            </a:r>
            <a:r>
              <a:rPr lang="ko-KR" altLang="en-US" b="1" dirty="0"/>
              <a:t>③ 라이츄</a:t>
            </a:r>
            <a:endParaRPr lang="en-US" altLang="ko-KR" sz="3200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모션 제어를 통해 한 붓 그리기로 </a:t>
            </a:r>
            <a:r>
              <a:rPr lang="ko-KR" altLang="en-US" b="1" dirty="0">
                <a:solidFill>
                  <a:srgbClr val="C00000"/>
                </a:solidFill>
              </a:rPr>
              <a:t>윤곽선</a:t>
            </a:r>
            <a:r>
              <a:rPr lang="ko-KR" altLang="en-US" b="1" dirty="0"/>
              <a:t> 이미지 표현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9EAC0-3ABC-5609-1044-3E17FDEADEDA}"/>
              </a:ext>
            </a:extLst>
          </p:cNvPr>
          <p:cNvSpPr txBox="1"/>
          <p:nvPr/>
        </p:nvSpPr>
        <p:spPr>
          <a:xfrm>
            <a:off x="4939920" y="6449751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결과 이미지</a:t>
            </a:r>
            <a:endParaRPr lang="en-US" altLang="ko-KR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77E85-0886-0F6F-AB1D-F9F08002B0A1}"/>
              </a:ext>
            </a:extLst>
          </p:cNvPr>
          <p:cNvSpPr txBox="1"/>
          <p:nvPr/>
        </p:nvSpPr>
        <p:spPr>
          <a:xfrm>
            <a:off x="9592460" y="6449751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모션 제어 영상</a:t>
            </a:r>
            <a:endParaRPr lang="en-US" altLang="ko-KR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04265-7CFF-4252-EE94-AA7EBC488B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00" t="14286" r="16842" b="15058"/>
          <a:stretch/>
        </p:blipFill>
        <p:spPr>
          <a:xfrm rot="5400000">
            <a:off x="4664039" y="2836040"/>
            <a:ext cx="3248140" cy="35014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CA23D0-E3EA-16A0-D1FB-23F244FCE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56" y="2962711"/>
            <a:ext cx="4325794" cy="32481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258E51-016A-DC6D-C82D-F655FB020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6" y="3280229"/>
            <a:ext cx="3062903" cy="26330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492A76-CEA9-BF7D-F317-6B6CC2A92822}"/>
              </a:ext>
            </a:extLst>
          </p:cNvPr>
          <p:cNvSpPr txBox="1"/>
          <p:nvPr/>
        </p:nvSpPr>
        <p:spPr>
          <a:xfrm>
            <a:off x="915778" y="6443670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입력 이미지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77432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구현 결과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dirty="0"/>
              <a:t>그림 </a:t>
            </a:r>
            <a:r>
              <a:rPr lang="en-US" altLang="ko-KR" dirty="0"/>
              <a:t>- </a:t>
            </a:r>
            <a:r>
              <a:rPr lang="ko-KR" altLang="en-US" dirty="0"/>
              <a:t>④ 로봇자동화 정모 군 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en-US" altLang="ko-KR" b="1" dirty="0"/>
              <a:t>Contour </a:t>
            </a:r>
            <a:r>
              <a:rPr lang="ko-KR" altLang="en-US" b="1" dirty="0"/>
              <a:t>함수 </a:t>
            </a:r>
            <a:r>
              <a:rPr lang="en-US" altLang="ko-KR" b="1" dirty="0"/>
              <a:t>length </a:t>
            </a:r>
            <a:r>
              <a:rPr lang="ko-KR" altLang="en-US" b="1" dirty="0"/>
              <a:t>파라미터를 세부조정 후 얼굴그림  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C33391-1A37-B358-B5DE-F0D82BCAF73D}"/>
              </a:ext>
            </a:extLst>
          </p:cNvPr>
          <p:cNvSpPr txBox="1"/>
          <p:nvPr/>
        </p:nvSpPr>
        <p:spPr>
          <a:xfrm>
            <a:off x="4803414" y="6651121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결과 이미지</a:t>
            </a:r>
            <a:endParaRPr lang="en-US" altLang="ko-KR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3E051A-4752-FB29-CCE5-54EFEBA555FD}"/>
              </a:ext>
            </a:extLst>
          </p:cNvPr>
          <p:cNvSpPr txBox="1"/>
          <p:nvPr/>
        </p:nvSpPr>
        <p:spPr>
          <a:xfrm>
            <a:off x="9503120" y="6651121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영상 </a:t>
            </a:r>
            <a:endParaRPr lang="en-US" altLang="ko-KR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E2A8C1-9A2C-046F-8FBE-C2BB598DC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363" y="2821132"/>
            <a:ext cx="3332481" cy="3332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D820E1-4A83-DFE9-928C-962097584C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6" t="44462" r="78525" b="21187"/>
          <a:stretch/>
        </p:blipFill>
        <p:spPr>
          <a:xfrm>
            <a:off x="369684" y="2821132"/>
            <a:ext cx="1288796" cy="1495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20772C-E0DA-77BF-7169-23A9A4DEFE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62" t="44462" r="57989" b="21187"/>
          <a:stretch/>
        </p:blipFill>
        <p:spPr>
          <a:xfrm>
            <a:off x="2463464" y="2821132"/>
            <a:ext cx="1288796" cy="14958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F25470-0B99-9512-F6D3-E51CC6C83C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456" t="44462" r="37256" b="21187"/>
          <a:stretch/>
        </p:blipFill>
        <p:spPr>
          <a:xfrm>
            <a:off x="1179219" y="4657803"/>
            <a:ext cx="1278657" cy="149581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0FAB722-4B66-2514-9279-D86DF206D2A5}"/>
              </a:ext>
            </a:extLst>
          </p:cNvPr>
          <p:cNvSpPr/>
          <p:nvPr/>
        </p:nvSpPr>
        <p:spPr>
          <a:xfrm>
            <a:off x="1886286" y="3435350"/>
            <a:ext cx="374650" cy="344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88ED3E8-1833-C628-8E48-9BA038225E72}"/>
              </a:ext>
            </a:extLst>
          </p:cNvPr>
          <p:cNvSpPr/>
          <p:nvPr/>
        </p:nvSpPr>
        <p:spPr>
          <a:xfrm rot="7760451">
            <a:off x="2586701" y="4569192"/>
            <a:ext cx="374650" cy="344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BFC36-5E37-F457-E8DF-7589148E8A68}"/>
              </a:ext>
            </a:extLst>
          </p:cNvPr>
          <p:cNvSpPr txBox="1"/>
          <p:nvPr/>
        </p:nvSpPr>
        <p:spPr>
          <a:xfrm>
            <a:off x="820435" y="6651121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영상 처리</a:t>
            </a:r>
            <a:endParaRPr lang="en-US" altLang="ko-KR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FD667B6-6188-EC05-4CEA-F7636D232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359" y="2821132"/>
            <a:ext cx="4443308" cy="333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7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1323"/>
    </mc:Choice>
    <mc:Fallback xmlns="">
      <p:transition advTm="4132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느낀 점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626287" y="4917027"/>
            <a:ext cx="12492000" cy="1454856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윤정훈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재미있었음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EBD3D6F-2C9F-DEF3-76DB-5316F3F63D8B}"/>
              </a:ext>
            </a:extLst>
          </p:cNvPr>
          <p:cNvSpPr>
            <a:spLocks noGrp="1"/>
          </p:cNvSpPr>
          <p:nvPr/>
        </p:nvSpPr>
        <p:spPr>
          <a:xfrm>
            <a:off x="626287" y="1288153"/>
            <a:ext cx="12492000" cy="1454856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박주환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재미있었음 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EC12134-5F22-6638-F18F-AC12CEE562BB}"/>
              </a:ext>
            </a:extLst>
          </p:cNvPr>
          <p:cNvSpPr>
            <a:spLocks noGrp="1"/>
          </p:cNvSpPr>
          <p:nvPr/>
        </p:nvSpPr>
        <p:spPr>
          <a:xfrm>
            <a:off x="626287" y="3158857"/>
            <a:ext cx="12492000" cy="1454856"/>
          </a:xfrm>
          <a:prstGeom prst="rect">
            <a:avLst/>
          </a:prstGeom>
        </p:spPr>
        <p:txBody>
          <a:bodyPr vert="horz" lIns="90000" tIns="45720" rIns="91440" bIns="45720" rtlCol="0">
            <a:normAutofit fontScale="92500" lnSpcReduction="10000"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오세현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영상처리를 다루어 본 적은 있지만 실제 기계를 제어하는데 사용하는 적은 처음이라 새로운 경험을 할 수 있어서 좋았습니다</a:t>
            </a:r>
            <a:r>
              <a:rPr lang="en-US" altLang="ko-KR" sz="2400" b="1" dirty="0">
                <a:sym typeface="Wingdings" panose="05000000000000000000" pitchFamily="2" charset="2"/>
              </a:rPr>
              <a:t>. </a:t>
            </a:r>
            <a:r>
              <a:rPr lang="ko-KR" altLang="en-US" sz="2400" b="1" dirty="0">
                <a:sym typeface="Wingdings" panose="05000000000000000000" pitchFamily="2" charset="2"/>
              </a:rPr>
              <a:t>  </a:t>
            </a:r>
            <a:endParaRPr lang="en-US" altLang="ko-KR" sz="2400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1996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BC69C-4349-3892-0809-8DE16E87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sz="44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44777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4"/>
    </mc:Choice>
    <mc:Fallback xmlns="">
      <p:transition spd="slow" advTm="11804"/>
    </mc:Fallback>
  </mc:AlternateContent>
  <p:extLst>
    <p:ext uri="{3A86A75C-4F4B-4683-9AE1-C65F6400EC91}">
      <p14:laserTraceLst xmlns:p14="http://schemas.microsoft.com/office/powerpoint/2010/main">
        <p14:tracePtLst>
          <p14:tracePt t="689" x="12744450" y="5975350"/>
          <p14:tracePt t="690" x="12714288" y="6005513"/>
          <p14:tracePt t="699" x="12684125" y="6005513"/>
          <p14:tracePt t="714" x="12668250" y="6035675"/>
          <p14:tracePt t="731" x="12653963" y="6035675"/>
          <p14:tracePt t="748" x="12638088" y="6049963"/>
          <p14:tracePt t="763" x="12607925" y="6065838"/>
          <p14:tracePt t="787" x="12577763" y="6065838"/>
          <p14:tracePt t="795" x="12547600" y="6065838"/>
          <p14:tracePt t="819" x="12503150" y="6065838"/>
          <p14:tracePt t="858" x="12487275" y="6065838"/>
          <p14:tracePt t="867" x="12457113" y="6065838"/>
          <p14:tracePt t="876" x="12426950" y="6049963"/>
          <p14:tracePt t="899" x="12290425" y="5989638"/>
          <p14:tracePt t="915" x="12185650" y="5959475"/>
          <p14:tracePt t="931" x="12049125" y="5899150"/>
          <p14:tracePt t="946" x="11868150" y="5808663"/>
          <p14:tracePt t="963" x="11685588" y="5748338"/>
          <p14:tracePt t="995" x="11368088" y="5626100"/>
          <p14:tracePt t="1003" x="11293475" y="5595938"/>
          <p14:tracePt t="1019" x="11172825" y="5551488"/>
          <p14:tracePt t="1035" x="11020425" y="5491163"/>
          <p14:tracePt t="1051" x="10839450" y="5414963"/>
          <p14:tracePt t="1067" x="10702925" y="5368925"/>
          <p14:tracePt t="1099" x="10658475" y="5354638"/>
          <p14:tracePt t="1108" x="10628313" y="5338763"/>
          <p14:tracePt t="1137" x="10598150" y="5324475"/>
          <p14:tracePt t="1147" x="10567988" y="5308600"/>
          <p14:tracePt t="1163" x="10521950" y="5278438"/>
          <p14:tracePt t="1179" x="10491788" y="5264150"/>
          <p14:tracePt t="1195" x="10445750" y="5233988"/>
          <p14:tracePt t="1205" x="10415588" y="5218113"/>
          <p14:tracePt t="1227" x="10355263" y="5187950"/>
          <p14:tracePt t="11332" x="10355263" y="5173663"/>
          <p14:tracePt t="11344" x="10461625" y="5051425"/>
          <p14:tracePt t="11363" x="10567988" y="4930775"/>
          <p14:tracePt t="11372" x="10582275" y="4870450"/>
          <p14:tracePt t="11393" x="10582275" y="4854575"/>
          <p14:tracePt t="11475" x="10612438" y="4854575"/>
          <p14:tracePt t="11484" x="10628313" y="4870450"/>
          <p14:tracePt t="11498" x="10642600" y="4916488"/>
          <p14:tracePt t="11515" x="10642600" y="4946650"/>
          <p14:tracePt t="11539" x="10491788" y="5067300"/>
          <p14:tracePt t="11559" x="10385425" y="5157788"/>
          <p14:tracePt t="11582" x="10325100" y="5203825"/>
          <p14:tracePt t="11657" x="10310813" y="5203825"/>
          <p14:tracePt t="11659" x="10294938" y="5218113"/>
          <p14:tracePt t="11668" x="10250488" y="5248275"/>
          <p14:tracePt t="11683" x="10128250" y="5324475"/>
          <p14:tracePt t="11703" x="9993313" y="5445125"/>
          <p14:tracePt t="11715" x="9963150" y="5475288"/>
          <p14:tracePt t="11747" x="9947275" y="5461000"/>
          <p14:tracePt t="11755" x="9947275" y="5414963"/>
          <p14:tracePt t="11771" x="9963150" y="51117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en-US" altLang="ko-KR" sz="3000" dirty="0"/>
              <a:t>TCP/IP</a:t>
            </a:r>
            <a:r>
              <a:rPr lang="ko-KR" altLang="en-US" sz="3000" dirty="0"/>
              <a:t>를 활용한 </a:t>
            </a:r>
            <a:r>
              <a:rPr lang="en-US" altLang="ko-KR" sz="3000" dirty="0"/>
              <a:t>3</a:t>
            </a:r>
            <a:r>
              <a:rPr lang="ko-KR" altLang="en-US" sz="3000" dirty="0"/>
              <a:t>축 모션제어 게임 </a:t>
            </a:r>
            <a:endParaRPr lang="en-US" altLang="ko-KR" sz="3000" dirty="0"/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출제자가 </a:t>
            </a:r>
            <a:r>
              <a:rPr lang="en-US" altLang="ko-KR" sz="2400" b="1" dirty="0">
                <a:sym typeface="Wingdings" panose="05000000000000000000" pitchFamily="2" charset="2"/>
              </a:rPr>
              <a:t>Server</a:t>
            </a:r>
            <a:r>
              <a:rPr lang="ko-KR" altLang="en-US" sz="2400" b="1" dirty="0">
                <a:sym typeface="Wingdings" panose="05000000000000000000" pitchFamily="2" charset="2"/>
              </a:rPr>
              <a:t>에 그림과 정답을 입력함  </a:t>
            </a:r>
            <a:endParaRPr lang="en-US" altLang="ko-KR" sz="2400" b="1" dirty="0">
              <a:sym typeface="Wingdings" panose="05000000000000000000" pitchFamily="2" charset="2"/>
            </a:endParaRPr>
          </a:p>
          <a:p>
            <a:pPr lvl="1" fontAlgn="base">
              <a:lnSpc>
                <a:spcPct val="125000"/>
              </a:lnSpc>
            </a:pPr>
            <a:r>
              <a:rPr lang="ko-KR" altLang="en-US" sz="2400" b="1" dirty="0">
                <a:sym typeface="Wingdings" panose="05000000000000000000" pitchFamily="2" charset="2"/>
              </a:rPr>
              <a:t>참여자는 </a:t>
            </a:r>
            <a:r>
              <a:rPr lang="en-US" altLang="ko-KR" sz="2400" b="1" dirty="0">
                <a:sym typeface="Wingdings" panose="05000000000000000000" pitchFamily="2" charset="2"/>
              </a:rPr>
              <a:t>Client</a:t>
            </a:r>
            <a:r>
              <a:rPr lang="ko-KR" altLang="en-US" sz="2400" b="1" dirty="0">
                <a:sym typeface="Wingdings" panose="05000000000000000000" pitchFamily="2" charset="2"/>
              </a:rPr>
              <a:t>에 모션제어기가 </a:t>
            </a:r>
            <a:r>
              <a:rPr lang="ko-KR" altLang="en-US" sz="2400" b="1" dirty="0">
                <a:solidFill>
                  <a:srgbClr val="C00000"/>
                </a:solidFill>
                <a:sym typeface="Wingdings" panose="05000000000000000000" pitchFamily="2" charset="2"/>
              </a:rPr>
              <a:t>그린 그림을 보고 정답을 제출함  </a:t>
            </a:r>
            <a:endParaRPr lang="en-US" altLang="ko-KR" sz="2400" b="1" dirty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398F4C-8480-2E83-BC2C-48F7B5E20B19}"/>
              </a:ext>
            </a:extLst>
          </p:cNvPr>
          <p:cNvSpPr txBox="1"/>
          <p:nvPr/>
        </p:nvSpPr>
        <p:spPr>
          <a:xfrm>
            <a:off x="8368197" y="6751647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Client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91D17-5328-9CAB-ED30-C6DD76E66DF8}"/>
              </a:ext>
            </a:extLst>
          </p:cNvPr>
          <p:cNvSpPr txBox="1"/>
          <p:nvPr/>
        </p:nvSpPr>
        <p:spPr>
          <a:xfrm>
            <a:off x="2719284" y="6812393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Server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F45BC4-B6D8-597E-CCBD-18202E383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188" y="3128802"/>
            <a:ext cx="3258397" cy="35230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D23700-E039-6F40-131C-6F00DC7DD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567" y="3127630"/>
            <a:ext cx="5099178" cy="352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5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FB8BEC-36F6-58DA-AB6D-7358B6B30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3" y="1918010"/>
            <a:ext cx="7391025" cy="510652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4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- </a:t>
            </a:r>
            <a:r>
              <a:rPr lang="ko-KR" altLang="en-US" sz="3000" dirty="0"/>
              <a:t>전체</a:t>
            </a:r>
            <a:endParaRPr lang="en-US" altLang="ko-KR" sz="3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34E6D8-69E1-965A-169F-45F8A68633C2}"/>
              </a:ext>
            </a:extLst>
          </p:cNvPr>
          <p:cNvSpPr/>
          <p:nvPr/>
        </p:nvSpPr>
        <p:spPr>
          <a:xfrm>
            <a:off x="3412273" y="2230241"/>
            <a:ext cx="1650381" cy="124893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B6BB7-CDC7-24A5-DC17-D4FFABE75BF9}"/>
              </a:ext>
            </a:extLst>
          </p:cNvPr>
          <p:cNvSpPr/>
          <p:nvPr/>
        </p:nvSpPr>
        <p:spPr>
          <a:xfrm>
            <a:off x="2359982" y="2230241"/>
            <a:ext cx="851570" cy="18399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636912-B02C-F4E4-7A48-DB85B3F81B08}"/>
              </a:ext>
            </a:extLst>
          </p:cNvPr>
          <p:cNvSpPr/>
          <p:nvPr/>
        </p:nvSpPr>
        <p:spPr>
          <a:xfrm>
            <a:off x="5288235" y="3675758"/>
            <a:ext cx="2617978" cy="32602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1574EC-C5C9-8930-63D3-CC026E9BD08D}"/>
              </a:ext>
            </a:extLst>
          </p:cNvPr>
          <p:cNvSpPr/>
          <p:nvPr/>
        </p:nvSpPr>
        <p:spPr>
          <a:xfrm>
            <a:off x="681746" y="2230241"/>
            <a:ext cx="1091297" cy="18399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1841D4-2D7B-049A-08FA-85A7A5A28726}"/>
              </a:ext>
            </a:extLst>
          </p:cNvPr>
          <p:cNvSpPr/>
          <p:nvPr/>
        </p:nvSpPr>
        <p:spPr>
          <a:xfrm>
            <a:off x="681746" y="4175151"/>
            <a:ext cx="4544154" cy="27609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2F64FA1-249C-FCEE-D607-E9B0342FE700}"/>
              </a:ext>
            </a:extLst>
          </p:cNvPr>
          <p:cNvSpPr/>
          <p:nvPr/>
        </p:nvSpPr>
        <p:spPr>
          <a:xfrm>
            <a:off x="6545765" y="2230241"/>
            <a:ext cx="1360447" cy="10482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449683-1540-892B-0507-0794BD81290D}"/>
              </a:ext>
            </a:extLst>
          </p:cNvPr>
          <p:cNvSpPr txBox="1"/>
          <p:nvPr/>
        </p:nvSpPr>
        <p:spPr>
          <a:xfrm>
            <a:off x="1594124" y="1827182"/>
            <a:ext cx="535259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①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1EAD10-A418-DF62-361B-9423C4BB7429}"/>
              </a:ext>
            </a:extLst>
          </p:cNvPr>
          <p:cNvSpPr txBox="1"/>
          <p:nvPr/>
        </p:nvSpPr>
        <p:spPr>
          <a:xfrm>
            <a:off x="2819220" y="1830458"/>
            <a:ext cx="535259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②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5BE431-402A-A79B-79AB-AF7AF38F2876}"/>
              </a:ext>
            </a:extLst>
          </p:cNvPr>
          <p:cNvSpPr txBox="1"/>
          <p:nvPr/>
        </p:nvSpPr>
        <p:spPr>
          <a:xfrm>
            <a:off x="4690641" y="1829256"/>
            <a:ext cx="535259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③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9AC6E-A288-B663-06B3-504DFA0927FC}"/>
              </a:ext>
            </a:extLst>
          </p:cNvPr>
          <p:cNvSpPr txBox="1"/>
          <p:nvPr/>
        </p:nvSpPr>
        <p:spPr>
          <a:xfrm>
            <a:off x="7326748" y="1827562"/>
            <a:ext cx="535259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⑥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AEB373-B525-EB40-2827-3AA70D34354C}"/>
              </a:ext>
            </a:extLst>
          </p:cNvPr>
          <p:cNvSpPr txBox="1"/>
          <p:nvPr/>
        </p:nvSpPr>
        <p:spPr>
          <a:xfrm>
            <a:off x="7508732" y="3288417"/>
            <a:ext cx="535259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⑤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749D94-E373-16AA-68E7-0E058C988003}"/>
              </a:ext>
            </a:extLst>
          </p:cNvPr>
          <p:cNvSpPr txBox="1"/>
          <p:nvPr/>
        </p:nvSpPr>
        <p:spPr>
          <a:xfrm>
            <a:off x="4682401" y="3746806"/>
            <a:ext cx="535259" cy="40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④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73B214-98D3-BBB4-D13D-61B7498A7157}"/>
              </a:ext>
            </a:extLst>
          </p:cNvPr>
          <p:cNvSpPr txBox="1"/>
          <p:nvPr/>
        </p:nvSpPr>
        <p:spPr>
          <a:xfrm>
            <a:off x="2975515" y="7133302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C30E54-48AE-51A7-52E9-C4E41ECCC927}"/>
              </a:ext>
            </a:extLst>
          </p:cNvPr>
          <p:cNvSpPr txBox="1"/>
          <p:nvPr/>
        </p:nvSpPr>
        <p:spPr>
          <a:xfrm>
            <a:off x="8829432" y="2017560"/>
            <a:ext cx="3799638" cy="4615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/>
              <a:t>① 수동 입력 제어   </a:t>
            </a:r>
            <a:endParaRPr lang="en-US" altLang="ko-KR" b="1" dirty="0"/>
          </a:p>
          <a:p>
            <a:pPr>
              <a:lnSpc>
                <a:spcPct val="250000"/>
              </a:lnSpc>
            </a:pPr>
            <a:r>
              <a:rPr lang="ko-KR" altLang="en-US" b="1" dirty="0"/>
              <a:t>② 자동 설정 버튼 제어</a:t>
            </a:r>
            <a:endParaRPr lang="en-US" altLang="ko-KR" b="1" dirty="0"/>
          </a:p>
          <a:p>
            <a:pPr>
              <a:lnSpc>
                <a:spcPct val="250000"/>
              </a:lnSpc>
            </a:pPr>
            <a:r>
              <a:rPr lang="ko-KR" altLang="en-US" b="1" dirty="0"/>
              <a:t>③ 수동 버튼 제어 </a:t>
            </a:r>
            <a:endParaRPr lang="en-US" altLang="ko-KR" b="1" dirty="0"/>
          </a:p>
          <a:p>
            <a:pPr>
              <a:lnSpc>
                <a:spcPct val="250000"/>
              </a:lnSpc>
            </a:pPr>
            <a:r>
              <a:rPr lang="ko-KR" altLang="en-US" b="1" dirty="0"/>
              <a:t>④ 영상처리 후 모션 기기 제어 </a:t>
            </a:r>
            <a:endParaRPr lang="en-US" altLang="ko-KR" b="1" dirty="0"/>
          </a:p>
          <a:p>
            <a:pPr>
              <a:lnSpc>
                <a:spcPct val="250000"/>
              </a:lnSpc>
            </a:pPr>
            <a:r>
              <a:rPr lang="ko-KR" altLang="en-US" b="1" dirty="0"/>
              <a:t>⑤ 기타 기능 </a:t>
            </a:r>
            <a:endParaRPr lang="en-US" altLang="ko-KR" b="1" dirty="0"/>
          </a:p>
          <a:p>
            <a:pPr>
              <a:lnSpc>
                <a:spcPct val="250000"/>
              </a:lnSpc>
            </a:pPr>
            <a:r>
              <a:rPr lang="ko-KR" altLang="en-US" b="1" dirty="0"/>
              <a:t>⑥ </a:t>
            </a:r>
            <a:r>
              <a:rPr lang="en-US" altLang="ko-KR" b="1" dirty="0"/>
              <a:t>TCP/IP </a:t>
            </a:r>
            <a:r>
              <a:rPr lang="ko-KR" altLang="en-US" b="1" dirty="0"/>
              <a:t>통신 문제 출제 </a:t>
            </a:r>
          </a:p>
        </p:txBody>
      </p:sp>
    </p:spTree>
    <p:extLst>
      <p:ext uri="{BB962C8B-B14F-4D97-AF65-F5344CB8AC3E}">
        <p14:creationId xmlns:p14="http://schemas.microsoft.com/office/powerpoint/2010/main" val="326492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- </a:t>
            </a:r>
            <a:r>
              <a:rPr lang="ko-KR" altLang="en-US" sz="2800" b="1" dirty="0"/>
              <a:t>① 수동 입력 제어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축</a:t>
            </a:r>
            <a:r>
              <a:rPr lang="en-US" altLang="ko-KR" b="1" dirty="0"/>
              <a:t>, </a:t>
            </a:r>
            <a:r>
              <a:rPr lang="ko-KR" altLang="en-US" b="1" dirty="0"/>
              <a:t>속도</a:t>
            </a:r>
            <a:r>
              <a:rPr lang="en-US" altLang="ko-KR" b="1" dirty="0"/>
              <a:t>, </a:t>
            </a:r>
            <a:r>
              <a:rPr lang="ko-KR" altLang="en-US" b="1" dirty="0"/>
              <a:t>가속도</a:t>
            </a:r>
            <a:r>
              <a:rPr lang="en-US" altLang="ko-KR" b="1" dirty="0"/>
              <a:t>, </a:t>
            </a:r>
            <a:r>
              <a:rPr lang="ko-KR" altLang="en-US" b="1" dirty="0"/>
              <a:t>감속도</a:t>
            </a:r>
            <a:r>
              <a:rPr lang="en-US" altLang="ko-KR" b="1" dirty="0"/>
              <a:t>, </a:t>
            </a:r>
            <a:r>
              <a:rPr lang="ko-KR" altLang="en-US" b="1" dirty="0"/>
              <a:t>위치를 입력하고 </a:t>
            </a:r>
            <a:r>
              <a:rPr lang="en-US" altLang="ko-KR" b="1" dirty="0" err="1"/>
              <a:t>AxmMovePos</a:t>
            </a:r>
            <a:r>
              <a:rPr lang="ko-KR" altLang="en-US" b="1" dirty="0"/>
              <a:t>를 통해 제어함</a:t>
            </a:r>
            <a:r>
              <a:rPr lang="en-US" altLang="ko-KR" b="1" dirty="0"/>
              <a:t> </a:t>
            </a:r>
            <a:r>
              <a:rPr lang="ko-KR" altLang="en-US" b="1" dirty="0"/>
              <a:t>   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723B48-B5D1-5C80-00E9-2A7F5209A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" t="5521" r="75351" b="58238"/>
          <a:stretch/>
        </p:blipFill>
        <p:spPr>
          <a:xfrm>
            <a:off x="662238" y="2530927"/>
            <a:ext cx="3686737" cy="3800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0FD318-D2D0-35A6-C95C-73E67723453D}"/>
              </a:ext>
            </a:extLst>
          </p:cNvPr>
          <p:cNvSpPr txBox="1"/>
          <p:nvPr/>
        </p:nvSpPr>
        <p:spPr>
          <a:xfrm>
            <a:off x="1157417" y="6576255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GUI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E0D2B4-4EA1-9D9A-C1EA-368E6B0D9359}"/>
              </a:ext>
            </a:extLst>
          </p:cNvPr>
          <p:cNvSpPr txBox="1"/>
          <p:nvPr/>
        </p:nvSpPr>
        <p:spPr>
          <a:xfrm>
            <a:off x="7889036" y="6576255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Code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5D8AAB8-1432-485F-AEBF-83ADBA2D9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586" y="2530927"/>
            <a:ext cx="8102392" cy="38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- </a:t>
            </a:r>
            <a:r>
              <a:rPr lang="ko-KR" altLang="en-US" b="1" dirty="0"/>
              <a:t>② 자동 </a:t>
            </a:r>
            <a:r>
              <a:rPr lang="ko-KR" altLang="en-US" dirty="0"/>
              <a:t>설정 버튼 제어 </a:t>
            </a:r>
            <a:r>
              <a:rPr lang="en-US" altLang="ko-KR" dirty="0"/>
              <a:t>[</a:t>
            </a:r>
            <a:r>
              <a:rPr lang="ko-KR" altLang="en-US" dirty="0"/>
              <a:t>필수</a:t>
            </a:r>
            <a:r>
              <a:rPr lang="en-US" altLang="ko-KR" dirty="0"/>
              <a:t>] 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모션 기기를 제어하기 전 기본적인 설정을 해주는 버튼 </a:t>
            </a:r>
            <a:r>
              <a:rPr lang="en-US" altLang="ko-KR" b="1" dirty="0"/>
              <a:t> </a:t>
            </a:r>
            <a:r>
              <a:rPr lang="ko-KR" altLang="en-US" b="1" dirty="0"/>
              <a:t>   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FD318-D2D0-35A6-C95C-73E67723453D}"/>
              </a:ext>
            </a:extLst>
          </p:cNvPr>
          <p:cNvSpPr txBox="1"/>
          <p:nvPr/>
        </p:nvSpPr>
        <p:spPr>
          <a:xfrm>
            <a:off x="1024810" y="6624874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설정 전</a:t>
            </a:r>
            <a:endParaRPr lang="en-US" altLang="ko-KR" sz="2000" b="1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A348AD3-FD2F-2ADB-DC77-A39785DD02A2}"/>
              </a:ext>
            </a:extLst>
          </p:cNvPr>
          <p:cNvSpPr/>
          <p:nvPr/>
        </p:nvSpPr>
        <p:spPr>
          <a:xfrm>
            <a:off x="3772551" y="4319458"/>
            <a:ext cx="557561" cy="524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48C748-A941-B203-D6E8-2314FE6C1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670" y="2727978"/>
            <a:ext cx="2160659" cy="37364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C393E8-10F5-8C77-8103-D06322F4C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204" y="2713274"/>
            <a:ext cx="2095675" cy="373647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508452F-FE4B-A4E1-2E09-0BD004192123}"/>
              </a:ext>
            </a:extLst>
          </p:cNvPr>
          <p:cNvSpPr txBox="1"/>
          <p:nvPr/>
        </p:nvSpPr>
        <p:spPr>
          <a:xfrm>
            <a:off x="7879798" y="2713274"/>
            <a:ext cx="4877196" cy="368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(1)</a:t>
            </a:r>
            <a:r>
              <a:rPr lang="ko-KR" altLang="en-US" sz="2000" b="1" dirty="0"/>
              <a:t> 모터 작동 버튼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(2)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Z</a:t>
            </a:r>
            <a:r>
              <a:rPr lang="ko-KR" altLang="en-US" sz="2000" b="1" dirty="0"/>
              <a:t>축 브레이크 해제 버튼 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(3)</a:t>
            </a:r>
            <a:r>
              <a:rPr lang="ko-KR" altLang="en-US" sz="2000" b="1" dirty="0"/>
              <a:t> 엔드 </a:t>
            </a:r>
            <a:r>
              <a:rPr lang="ko-KR" altLang="en-US" sz="2000" b="1" dirty="0" err="1"/>
              <a:t>리미트</a:t>
            </a:r>
            <a:r>
              <a:rPr lang="ko-KR" altLang="en-US" sz="2000" b="1" dirty="0"/>
              <a:t> 설정 버튼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(4)</a:t>
            </a:r>
            <a:r>
              <a:rPr lang="ko-KR" altLang="en-US" sz="2000" b="1" dirty="0"/>
              <a:t> 알람 설정 버튼 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(5)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x, y, z </a:t>
            </a:r>
            <a:r>
              <a:rPr lang="ko-KR" altLang="en-US" sz="2000" b="1" dirty="0"/>
              <a:t>축을 </a:t>
            </a:r>
            <a:r>
              <a:rPr lang="en-US" altLang="ko-KR" sz="2000" b="1" dirty="0"/>
              <a:t>(0,0,0) </a:t>
            </a:r>
            <a:r>
              <a:rPr lang="ko-KR" altLang="en-US" sz="2000" b="1" dirty="0"/>
              <a:t>이동 버튼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(6)</a:t>
            </a:r>
            <a:r>
              <a:rPr lang="ko-KR" altLang="en-US" sz="2000" b="1" dirty="0"/>
              <a:t> 지정된 시작점 이동 버튼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AA280A4-BB8B-0E4D-9CD6-922773A390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923" y="1123560"/>
            <a:ext cx="2712325" cy="4172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22A0E5-11C4-3805-BC24-F3B7C916C20A}"/>
              </a:ext>
            </a:extLst>
          </p:cNvPr>
          <p:cNvSpPr txBox="1"/>
          <p:nvPr/>
        </p:nvSpPr>
        <p:spPr>
          <a:xfrm>
            <a:off x="4198852" y="6603621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설정 후 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1349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- </a:t>
            </a:r>
            <a:r>
              <a:rPr lang="ko-KR" altLang="en-US" b="1" dirty="0"/>
              <a:t>③ 수동 버튼 제어 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버튼을 통해 </a:t>
            </a:r>
            <a:r>
              <a:rPr lang="en-US" altLang="ko-KR" b="1" dirty="0"/>
              <a:t>x, y, z </a:t>
            </a:r>
            <a:r>
              <a:rPr lang="ko-KR" altLang="en-US" b="1" dirty="0"/>
              <a:t>축 이동을 제어함  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FD318-D2D0-35A6-C95C-73E67723453D}"/>
              </a:ext>
            </a:extLst>
          </p:cNvPr>
          <p:cNvSpPr txBox="1"/>
          <p:nvPr/>
        </p:nvSpPr>
        <p:spPr>
          <a:xfrm>
            <a:off x="2585250" y="6658638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GUI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AA280A4-BB8B-0E4D-9CD6-922773A39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923" y="1123560"/>
            <a:ext cx="2712325" cy="4172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9E26EF-6A41-CE3B-D959-07165C0B2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992" y="2656754"/>
            <a:ext cx="5572895" cy="38442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BFA13F-EA5E-8A6D-1095-F7A7040902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8" b="9828"/>
          <a:stretch/>
        </p:blipFill>
        <p:spPr>
          <a:xfrm>
            <a:off x="7668257" y="2656754"/>
            <a:ext cx="3948440" cy="3844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CF2940-1221-143F-462D-59D3B62BA229}"/>
              </a:ext>
            </a:extLst>
          </p:cNvPr>
          <p:cNvSpPr txBox="1"/>
          <p:nvPr/>
        </p:nvSpPr>
        <p:spPr>
          <a:xfrm>
            <a:off x="8294288" y="6658638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모션 기기 </a:t>
            </a:r>
            <a:endParaRPr lang="en-US" altLang="ko-KR" sz="2000" b="1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3F6C32D-A4A2-0130-1EDC-2435FC6A3B06}"/>
              </a:ext>
            </a:extLst>
          </p:cNvPr>
          <p:cNvSpPr/>
          <p:nvPr/>
        </p:nvSpPr>
        <p:spPr>
          <a:xfrm>
            <a:off x="10526130" y="3340547"/>
            <a:ext cx="358480" cy="3701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9DB85C5-5DA8-58DC-E287-8B344C4A0834}"/>
              </a:ext>
            </a:extLst>
          </p:cNvPr>
          <p:cNvCxnSpPr>
            <a:stCxn id="10" idx="0"/>
          </p:cNvCxnSpPr>
          <p:nvPr/>
        </p:nvCxnSpPr>
        <p:spPr>
          <a:xfrm flipV="1">
            <a:off x="10705370" y="2656754"/>
            <a:ext cx="0" cy="6837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9DE781E-EC33-73E9-7927-A0C6FFC27484}"/>
              </a:ext>
            </a:extLst>
          </p:cNvPr>
          <p:cNvCxnSpPr>
            <a:stCxn id="10" idx="2"/>
          </p:cNvCxnSpPr>
          <p:nvPr/>
        </p:nvCxnSpPr>
        <p:spPr>
          <a:xfrm flipH="1">
            <a:off x="8798312" y="3525641"/>
            <a:ext cx="1727818" cy="873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6EF10B6-D01C-4D67-B331-F22AAE4DF67A}"/>
              </a:ext>
            </a:extLst>
          </p:cNvPr>
          <p:cNvCxnSpPr/>
          <p:nvPr/>
        </p:nvCxnSpPr>
        <p:spPr>
          <a:xfrm flipH="1">
            <a:off x="7917365" y="3688432"/>
            <a:ext cx="2715011" cy="14745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E215B7E-DACF-F862-169B-8FF72238DE8C}"/>
              </a:ext>
            </a:extLst>
          </p:cNvPr>
          <p:cNvSpPr txBox="1"/>
          <p:nvPr/>
        </p:nvSpPr>
        <p:spPr>
          <a:xfrm>
            <a:off x="8043758" y="4900989"/>
            <a:ext cx="920905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{ +X }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0E1877-D99C-AEA6-44FC-024D9C831016}"/>
              </a:ext>
            </a:extLst>
          </p:cNvPr>
          <p:cNvSpPr txBox="1"/>
          <p:nvPr/>
        </p:nvSpPr>
        <p:spPr>
          <a:xfrm>
            <a:off x="8486957" y="2836921"/>
            <a:ext cx="104123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{ +Y }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B0E9C5-721E-EB85-A7BC-EDC61D1372FA}"/>
              </a:ext>
            </a:extLst>
          </p:cNvPr>
          <p:cNvSpPr txBox="1"/>
          <p:nvPr/>
        </p:nvSpPr>
        <p:spPr>
          <a:xfrm>
            <a:off x="10749480" y="2467368"/>
            <a:ext cx="1041234" cy="60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b="1" dirty="0">
                <a:solidFill>
                  <a:srgbClr val="FF0000"/>
                </a:solidFill>
              </a:rPr>
              <a:t>{ +Z }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26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059D653-4A12-53F5-443A-7CA47D481D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2" t="44340" r="36884" b="696"/>
          <a:stretch/>
        </p:blipFill>
        <p:spPr>
          <a:xfrm>
            <a:off x="1031875" y="2719683"/>
            <a:ext cx="5913351" cy="36049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4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- </a:t>
            </a:r>
            <a:r>
              <a:rPr lang="ko-KR" altLang="en-US" b="1" dirty="0"/>
              <a:t>④ 영상처리 후 모션 기기 제어  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이미지에 대한 에지 배열을 추출 후 배열을 바탕으로 모션 기기를 제어함 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0FD318-D2D0-35A6-C95C-73E67723453D}"/>
              </a:ext>
            </a:extLst>
          </p:cNvPr>
          <p:cNvSpPr txBox="1"/>
          <p:nvPr/>
        </p:nvSpPr>
        <p:spPr>
          <a:xfrm>
            <a:off x="2608021" y="6546125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GUI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515B9F-A60A-B9C9-C7CF-846B0A8A55E4}"/>
              </a:ext>
            </a:extLst>
          </p:cNvPr>
          <p:cNvSpPr/>
          <p:nvPr/>
        </p:nvSpPr>
        <p:spPr>
          <a:xfrm>
            <a:off x="3781424" y="5807805"/>
            <a:ext cx="1022985" cy="3887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D3FF141-92FC-F4BC-B6A2-9311229EBFB0}"/>
              </a:ext>
            </a:extLst>
          </p:cNvPr>
          <p:cNvSpPr/>
          <p:nvPr/>
        </p:nvSpPr>
        <p:spPr>
          <a:xfrm>
            <a:off x="1096556" y="5099323"/>
            <a:ext cx="5807915" cy="3911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827E27-983D-B94F-4040-C467CA7427D9}"/>
              </a:ext>
            </a:extLst>
          </p:cNvPr>
          <p:cNvSpPr txBox="1"/>
          <p:nvPr/>
        </p:nvSpPr>
        <p:spPr>
          <a:xfrm>
            <a:off x="4292916" y="5490436"/>
            <a:ext cx="69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( 1 )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EB227E-9324-9EF2-FA06-D8030F4C1227}"/>
              </a:ext>
            </a:extLst>
          </p:cNvPr>
          <p:cNvSpPr txBox="1"/>
          <p:nvPr/>
        </p:nvSpPr>
        <p:spPr>
          <a:xfrm>
            <a:off x="6346621" y="4787286"/>
            <a:ext cx="69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( 2 )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17A98D-D022-BC5F-DE89-AA5F1E5D9BFD}"/>
              </a:ext>
            </a:extLst>
          </p:cNvPr>
          <p:cNvSpPr txBox="1"/>
          <p:nvPr/>
        </p:nvSpPr>
        <p:spPr>
          <a:xfrm>
            <a:off x="5331143" y="5490438"/>
            <a:ext cx="69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( 3 )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3264E-BFFD-25C4-16AE-2A19B89A480E}"/>
              </a:ext>
            </a:extLst>
          </p:cNvPr>
          <p:cNvSpPr txBox="1"/>
          <p:nvPr/>
        </p:nvSpPr>
        <p:spPr>
          <a:xfrm>
            <a:off x="6401004" y="5490437"/>
            <a:ext cx="69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( 4 )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E61A78D-438E-0736-4B52-0BC9992297E8}"/>
              </a:ext>
            </a:extLst>
          </p:cNvPr>
          <p:cNvSpPr/>
          <p:nvPr/>
        </p:nvSpPr>
        <p:spPr>
          <a:xfrm>
            <a:off x="1052106" y="2775138"/>
            <a:ext cx="5852365" cy="17349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4F6145-FFEA-09E7-C7BA-105C9C5615A8}"/>
              </a:ext>
            </a:extLst>
          </p:cNvPr>
          <p:cNvSpPr txBox="1"/>
          <p:nvPr/>
        </p:nvSpPr>
        <p:spPr>
          <a:xfrm>
            <a:off x="6401004" y="2457771"/>
            <a:ext cx="69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( 5 )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F4BFEA-AB0F-F175-C533-8E631F4246F1}"/>
              </a:ext>
            </a:extLst>
          </p:cNvPr>
          <p:cNvSpPr txBox="1"/>
          <p:nvPr/>
        </p:nvSpPr>
        <p:spPr>
          <a:xfrm>
            <a:off x="7767669" y="2986080"/>
            <a:ext cx="4877196" cy="3072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/>
              <a:t>(1)</a:t>
            </a:r>
            <a:r>
              <a:rPr lang="ko-KR" altLang="en-US" sz="2000" b="1" dirty="0"/>
              <a:t> 이미지 입력 버튼 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(2)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Grayscale </a:t>
            </a:r>
            <a:r>
              <a:rPr lang="ko-KR" altLang="en-US" sz="2000" b="1" dirty="0"/>
              <a:t>및 이진화 트랙 바 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(3) </a:t>
            </a:r>
            <a:r>
              <a:rPr lang="ko-KR" altLang="en-US" sz="2000" b="1" dirty="0"/>
              <a:t>윤곽선 배열 생성 버튼 </a:t>
            </a:r>
            <a:r>
              <a:rPr lang="en-US" altLang="ko-KR" sz="2000" b="1" dirty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(4)</a:t>
            </a:r>
            <a:r>
              <a:rPr lang="ko-KR" altLang="en-US" sz="2000" b="1" dirty="0"/>
              <a:t> 배열을 바탕으로 모션 기기 제어 버튼</a:t>
            </a:r>
            <a:endParaRPr lang="en-US" altLang="ko-KR" sz="2000" b="1" dirty="0"/>
          </a:p>
          <a:p>
            <a:pPr>
              <a:lnSpc>
                <a:spcPct val="200000"/>
              </a:lnSpc>
            </a:pPr>
            <a:r>
              <a:rPr lang="en-US" altLang="ko-KR" sz="2000" b="1" dirty="0"/>
              <a:t>(5)</a:t>
            </a:r>
            <a:r>
              <a:rPr lang="ko-KR" altLang="en-US" sz="2000" b="1" dirty="0"/>
              <a:t> 이미지 확인 박스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57DCBDB-A778-0BBD-1F63-45E8384A155B}"/>
              </a:ext>
            </a:extLst>
          </p:cNvPr>
          <p:cNvSpPr/>
          <p:nvPr/>
        </p:nvSpPr>
        <p:spPr>
          <a:xfrm>
            <a:off x="4832985" y="5806555"/>
            <a:ext cx="996316" cy="3887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4F57DF-B042-7201-A250-4E54C0676853}"/>
              </a:ext>
            </a:extLst>
          </p:cNvPr>
          <p:cNvSpPr/>
          <p:nvPr/>
        </p:nvSpPr>
        <p:spPr>
          <a:xfrm>
            <a:off x="5876927" y="5803380"/>
            <a:ext cx="1027544" cy="3887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9D0D014-6215-4A5F-B62E-D225C036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400" dirty="0">
                <a:solidFill>
                  <a:srgbClr val="FFFF00"/>
                </a:solidFill>
                <a:latin typeface="Arial"/>
                <a:ea typeface="맑은 고딕"/>
                <a:cs typeface="Arial"/>
              </a:rPr>
              <a:t>게임 소개     </a:t>
            </a:r>
            <a:endParaRPr lang="ko-KR" sz="4400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385A66D3-4CD7-4A9A-9EF9-8F6915CDA7A1}"/>
              </a:ext>
            </a:extLst>
          </p:cNvPr>
          <p:cNvSpPr>
            <a:spLocks noGrp="1"/>
          </p:cNvSpPr>
          <p:nvPr/>
        </p:nvSpPr>
        <p:spPr>
          <a:xfrm>
            <a:off x="475108" y="1109924"/>
            <a:ext cx="12492000" cy="6264275"/>
          </a:xfrm>
          <a:prstGeom prst="rect">
            <a:avLst/>
          </a:prstGeom>
        </p:spPr>
        <p:txBody>
          <a:bodyPr vert="horz" lIns="90000" tIns="45720" rIns="91440" bIns="45720" rtlCol="0">
            <a:normAutofit/>
          </a:bodyPr>
          <a:lstStyle>
            <a:lvl1pPr marL="457200" indent="-45720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Tx/>
              <a:buBlip>
                <a:blip r:embed="rId3"/>
              </a:buBlip>
              <a:defRPr sz="2800" b="1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1pPr>
            <a:lvl2pPr marL="645736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20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2pPr>
            <a:lvl3pPr marL="1005722" indent="-285750" algn="l" defTabSz="719971" rtl="0" eaLnBrk="1" latinLnBrk="1" hangingPunct="1">
              <a:lnSpc>
                <a:spcPct val="100000"/>
              </a:lnSpc>
              <a:spcBef>
                <a:spcPct val="20000"/>
              </a:spcBef>
              <a:buFont typeface="Wingdings" panose="05000000000000000000" pitchFamily="2" charset="2"/>
              <a:buChar char="§"/>
              <a:defRPr sz="16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3pPr>
            <a:lvl4pPr marL="1259950" indent="-179992" algn="l" defTabSz="719971" rtl="0" eaLnBrk="1" latinLnBrk="1" hangingPunct="1">
              <a:spcBef>
                <a:spcPct val="20000"/>
              </a:spcBef>
              <a:buFontTx/>
              <a:buChar char="»"/>
              <a:defRPr sz="140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4pPr>
            <a:lvl5pPr marL="161993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350" b="0" kern="1200">
                <a:solidFill>
                  <a:srgbClr val="0F3654"/>
                </a:solidFill>
                <a:latin typeface="+mn-lt"/>
                <a:ea typeface="+mn-ea"/>
                <a:cs typeface="+mn-cs"/>
              </a:defRPr>
            </a:lvl5pPr>
            <a:lvl6pPr marL="1979920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9905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99891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59877" indent="-179992" algn="l" defTabSz="719971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25000"/>
              </a:lnSpc>
            </a:pPr>
            <a:r>
              <a:rPr lang="ko-KR" altLang="en-US" sz="3000" dirty="0"/>
              <a:t>기능 </a:t>
            </a:r>
            <a:r>
              <a:rPr lang="en-US" altLang="ko-KR" sz="3000" dirty="0"/>
              <a:t>- </a:t>
            </a:r>
            <a:r>
              <a:rPr lang="ko-KR" altLang="en-US" b="1" dirty="0"/>
              <a:t>⑤ 기타 기능 </a:t>
            </a:r>
            <a:endParaRPr lang="en-US" altLang="ko-KR" sz="2800" b="1" dirty="0"/>
          </a:p>
          <a:p>
            <a:pPr lvl="1" fontAlgn="base">
              <a:lnSpc>
                <a:spcPct val="125000"/>
              </a:lnSpc>
            </a:pPr>
            <a:r>
              <a:rPr lang="ko-KR" altLang="en-US" b="1" dirty="0"/>
              <a:t>정지</a:t>
            </a:r>
            <a:r>
              <a:rPr lang="en-US" altLang="ko-KR" b="1" dirty="0"/>
              <a:t>, </a:t>
            </a:r>
            <a:r>
              <a:rPr lang="ko-KR" altLang="en-US" b="1" dirty="0"/>
              <a:t>작동 테스트를 위한 네모 그리기 코드 버튼 등이 있음 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B5D564-7FEB-AB14-2087-9D9F95B4B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48" t="6059" r="3742" b="73528"/>
          <a:stretch/>
        </p:blipFill>
        <p:spPr>
          <a:xfrm>
            <a:off x="1509497" y="2506385"/>
            <a:ext cx="3831937" cy="3673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9EAC0-3ABC-5609-1044-3E17FDEADEDA}"/>
              </a:ext>
            </a:extLst>
          </p:cNvPr>
          <p:cNvSpPr txBox="1"/>
          <p:nvPr/>
        </p:nvSpPr>
        <p:spPr>
          <a:xfrm>
            <a:off x="1997107" y="6352977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기타 기능</a:t>
            </a:r>
            <a:endParaRPr lang="en-US" altLang="ko-KR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6F083C1-5220-C5D2-7764-6A9BF1D64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60" y="2506385"/>
            <a:ext cx="4884929" cy="3673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877E85-0886-0F6F-AB1D-F9F08002B0A1}"/>
              </a:ext>
            </a:extLst>
          </p:cNvPr>
          <p:cNvSpPr txBox="1"/>
          <p:nvPr/>
        </p:nvSpPr>
        <p:spPr>
          <a:xfrm>
            <a:off x="7778435" y="6377077"/>
            <a:ext cx="2696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테스트 영상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327735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1323"/>
    </mc:Choice>
    <mc:Fallback xmlns="">
      <p:transition advTm="41323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92327B1B1236F429BC2D8EE4262AA66" ma:contentTypeVersion="2" ma:contentTypeDescription="새 문서를 만듭니다." ma:contentTypeScope="" ma:versionID="93a9350455c131ebf762438d03a32434">
  <xsd:schema xmlns:xsd="http://www.w3.org/2001/XMLSchema" xmlns:xs="http://www.w3.org/2001/XMLSchema" xmlns:p="http://schemas.microsoft.com/office/2006/metadata/properties" xmlns:ns2="51a133a0-0b3a-4a67-84cb-40421336170a" targetNamespace="http://schemas.microsoft.com/office/2006/metadata/properties" ma:root="true" ma:fieldsID="44412f0d7e86bf0d502617b36303709c" ns2:_="">
    <xsd:import namespace="51a133a0-0b3a-4a67-84cb-4042133617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a133a0-0b3a-4a67-84cb-4042133617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35D1D4-8DE2-4409-BC6E-3F574E6BD5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F0064C-971D-4BC9-B795-D1174A7C57DE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51a133a0-0b3a-4a67-84cb-40421336170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21AA01-6880-4F63-AA8F-9479E295A0F6}">
  <ds:schemaRefs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51a133a0-0b3a-4a67-84cb-40421336170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10117</TotalTime>
  <Words>799</Words>
  <Application>Microsoft Office PowerPoint</Application>
  <PresentationFormat>사용자 지정</PresentationFormat>
  <Paragraphs>210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Wingdings</vt:lpstr>
      <vt:lpstr>Office 테마</vt:lpstr>
      <vt:lpstr>PowerPoint 프레젠테이션</vt:lpstr>
      <vt:lpstr>아이디어 구상</vt:lpstr>
      <vt:lpstr>게임 소개  </vt:lpstr>
      <vt:lpstr>게임 소개   </vt:lpstr>
      <vt:lpstr>게임 소개   </vt:lpstr>
      <vt:lpstr>게임 소개   </vt:lpstr>
      <vt:lpstr>게임 소개   </vt:lpstr>
      <vt:lpstr>게임 소개   </vt:lpstr>
      <vt:lpstr>게임 소개     </vt:lpstr>
      <vt:lpstr>게임 소개   </vt:lpstr>
      <vt:lpstr>게임 소개   </vt:lpstr>
      <vt:lpstr>게임 소개   </vt:lpstr>
      <vt:lpstr>게임 소개   </vt:lpstr>
      <vt:lpstr>게임 소개   </vt:lpstr>
      <vt:lpstr>게임 소개   </vt:lpstr>
      <vt:lpstr>구현 결과   </vt:lpstr>
      <vt:lpstr>구현 결과   </vt:lpstr>
      <vt:lpstr>구현 결과   </vt:lpstr>
      <vt:lpstr>구현 결과   </vt:lpstr>
      <vt:lpstr>구현 결과   </vt:lpstr>
      <vt:lpstr>구현 결과   </vt:lpstr>
      <vt:lpstr>구현 결과   </vt:lpstr>
      <vt:lpstr>느낀 점    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[애니형]심플한 블루 패턴(자동완성형포함)</dc:title>
  <dc:creator>피피티월드(http://www.pptworld.co.kr)</dc:creator>
  <dc:description>본 저작물의 저작권은 피피티월드에 있습니다.
- (주)지커뮤니케이션</dc:description>
  <cp:lastModifiedBy>YOUN JEONGHUN</cp:lastModifiedBy>
  <cp:revision>1800</cp:revision>
  <cp:lastPrinted>2022-11-30T09:13:06Z</cp:lastPrinted>
  <dcterms:created xsi:type="dcterms:W3CDTF">2013-02-15T08:00:52Z</dcterms:created>
  <dcterms:modified xsi:type="dcterms:W3CDTF">2022-12-15T07:40:51Z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0x010100092327B1B1236F429BC2D8EE4262AA66</vt:lpwstr>
  </property>
</Properties>
</file>